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61" r:id="rId2"/>
    <p:sldId id="316" r:id="rId3"/>
    <p:sldId id="258" r:id="rId4"/>
    <p:sldId id="274" r:id="rId5"/>
    <p:sldId id="259" r:id="rId6"/>
    <p:sldId id="256" r:id="rId7"/>
    <p:sldId id="257" r:id="rId8"/>
    <p:sldId id="280" r:id="rId9"/>
    <p:sldId id="263" r:id="rId10"/>
    <p:sldId id="266" r:id="rId11"/>
    <p:sldId id="273" r:id="rId12"/>
    <p:sldId id="262" r:id="rId13"/>
    <p:sldId id="327" r:id="rId14"/>
    <p:sldId id="264" r:id="rId15"/>
    <p:sldId id="282" r:id="rId16"/>
    <p:sldId id="267" r:id="rId17"/>
    <p:sldId id="270" r:id="rId18"/>
    <p:sldId id="318" r:id="rId19"/>
    <p:sldId id="322" r:id="rId20"/>
    <p:sldId id="281" r:id="rId21"/>
    <p:sldId id="278" r:id="rId22"/>
    <p:sldId id="284" r:id="rId23"/>
    <p:sldId id="279" r:id="rId24"/>
    <p:sldId id="315" r:id="rId25"/>
    <p:sldId id="297" r:id="rId26"/>
    <p:sldId id="298" r:id="rId27"/>
    <p:sldId id="301" r:id="rId28"/>
    <p:sldId id="314" r:id="rId29"/>
    <p:sldId id="311" r:id="rId30"/>
    <p:sldId id="288" r:id="rId31"/>
    <p:sldId id="283" r:id="rId32"/>
    <p:sldId id="295" r:id="rId33"/>
    <p:sldId id="289" r:id="rId34"/>
    <p:sldId id="286" r:id="rId35"/>
    <p:sldId id="292" r:id="rId36"/>
    <p:sldId id="319" r:id="rId37"/>
    <p:sldId id="326" r:id="rId38"/>
  </p:sldIdLst>
  <p:sldSz cx="9144000" cy="6858000" type="screen4x3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b="1" kern="1200" baseline="300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 baseline="300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 baseline="300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 baseline="300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 baseline="300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 baseline="300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 baseline="300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 baseline="300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 baseline="300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  <a:srgbClr val="FF33CC"/>
    <a:srgbClr val="00CCFF"/>
    <a:srgbClr val="008000"/>
    <a:srgbClr val="FFFF00"/>
    <a:srgbClr val="FF0000"/>
    <a:srgbClr val="33CC33"/>
    <a:srgbClr val="99CCFF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/>
  </p:normalViewPr>
  <p:slideViewPr>
    <p:cSldViewPr>
      <p:cViewPr>
        <p:scale>
          <a:sx n="80" d="100"/>
          <a:sy n="80" d="100"/>
        </p:scale>
        <p:origin x="-1236" y="-7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74"/>
    </p:cViewPr>
  </p:sorterViewPr>
  <p:notesViewPr>
    <p:cSldViewPr>
      <p:cViewPr>
        <p:scale>
          <a:sx n="90" d="100"/>
          <a:sy n="90" d="100"/>
        </p:scale>
        <p:origin x="-1860" y="1848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1.xml"/><Relationship Id="rId2" Type="http://schemas.openxmlformats.org/officeDocument/2006/relationships/slide" Target="slides/slide4.xml"/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image" Target="../media/image36.wmf"/><Relationship Id="rId7" Type="http://schemas.openxmlformats.org/officeDocument/2006/relationships/image" Target="../media/image40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 b="0" baseline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b="0" baseline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 b="0" baseline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b="0" baseline="0"/>
            </a:lvl1pPr>
          </a:lstStyle>
          <a:p>
            <a:pPr>
              <a:defRPr/>
            </a:pPr>
            <a:fld id="{AFD3D90A-E987-4CF2-8E2B-61DBAF39962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 b="0" baseline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b="0" baseline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 b="0" baseline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b="0" baseline="0"/>
            </a:lvl1pPr>
          </a:lstStyle>
          <a:p>
            <a:pPr>
              <a:defRPr/>
            </a:pPr>
            <a:fld id="{F859336F-E724-4850-915B-6627DD3509A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93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5939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9CA606-387C-48B7-BAAB-CC59B775E067}" type="slidenum">
              <a:rPr lang="fr-FR" smtClean="0"/>
              <a:pPr/>
              <a:t>27</a:t>
            </a:fld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26455F-72E5-4E2C-8478-923CCF837D14}" type="slidenum">
              <a:rPr lang="fr-FR" smtClean="0"/>
              <a:pPr/>
              <a:t>29</a:t>
            </a:fld>
            <a:endParaRPr lang="fr-FR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133350" y="6515100"/>
            <a:ext cx="472668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fr-FR" sz="1200" b="0" baseline="0" dirty="0"/>
              <a:t>Yves JAOUEN, Systèmes de </a:t>
            </a:r>
            <a:r>
              <a:rPr lang="fr-FR" sz="1200" b="0" baseline="0" dirty="0" smtClean="0"/>
              <a:t>Communications Optiques, </a:t>
            </a:r>
            <a:r>
              <a:rPr lang="fr-FR" sz="1200" b="0" baseline="0" dirty="0"/>
              <a:t>page  </a:t>
            </a:r>
            <a:fld id="{F0269A7B-838E-461E-BFE7-03FB64B4A3F5}" type="slidenum">
              <a:rPr lang="fr-FR" sz="1200" b="0" baseline="0"/>
              <a:pPr>
                <a:defRPr/>
              </a:pPr>
              <a:t>‹N°›</a:t>
            </a:fld>
            <a:endParaRPr lang="fr-FR" sz="1200" b="0" baseline="0" dirty="0"/>
          </a:p>
        </p:txBody>
      </p:sp>
      <p:pic>
        <p:nvPicPr>
          <p:cNvPr id="3" name="Picture 18" descr="logo_telecompari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90500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5214A-A4BB-4E85-8D15-62405518907A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E1696-4E65-4DA6-AA76-04BF1277113E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802FC-7E0D-4134-B752-D46819699E8D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242D8-42E5-46F3-B0FA-35BEEAAC2C36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C18A3-C71C-4733-B89C-64AC3EBA0CA1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5F48E-BAC1-491B-B224-5CF720F93514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708B9-64CD-44BE-9AC4-00F7156239FF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85BA7-48C0-4B29-8C69-71C2B91A4F10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A2433-B9C4-4814-BE39-55582CCB3C1D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310FC-8A2A-4F2C-95D7-206E3DE45692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8BF9F-AD3A-4FD7-89E6-7F401398381E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F7DE2-3B27-4127-8504-71D870C842D2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A83E5-A487-4E78-80F3-A8AF6FAE5962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 style du titre du masque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les styles du texte du masque</a:t>
            </a:r>
          </a:p>
          <a:p>
            <a:pPr lvl="1"/>
            <a:r>
              <a:rPr lang="en-GB" smtClean="0"/>
              <a:t>Deuxième niveau</a:t>
            </a:r>
          </a:p>
          <a:p>
            <a:pPr lvl="2"/>
            <a:r>
              <a:rPr lang="en-GB" smtClean="0"/>
              <a:t>Troisième niveau</a:t>
            </a:r>
          </a:p>
          <a:p>
            <a:pPr lvl="3"/>
            <a:r>
              <a:rPr lang="en-GB" smtClean="0"/>
              <a:t>Quatrième niveau</a:t>
            </a:r>
          </a:p>
          <a:p>
            <a:pPr lvl="4"/>
            <a:r>
              <a:rPr lang="en-GB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baseline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baseline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baseline="0"/>
            </a:lvl1pPr>
          </a:lstStyle>
          <a:p>
            <a:pPr>
              <a:defRPr/>
            </a:pPr>
            <a:fld id="{D4628B2E-8B7E-4E77-A12D-0F2D95745420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 flipV="1">
            <a:off x="469900" y="1066800"/>
            <a:ext cx="8205788" cy="22225"/>
          </a:xfrm>
          <a:prstGeom prst="rect">
            <a:avLst/>
          </a:prstGeom>
          <a:gradFill rotWithShape="0">
            <a:gsLst>
              <a:gs pos="0">
                <a:srgbClr val="A603AB"/>
              </a:gs>
              <a:gs pos="12000">
                <a:srgbClr val="E81766"/>
              </a:gs>
              <a:gs pos="27000">
                <a:srgbClr val="EE3F17"/>
              </a:gs>
              <a:gs pos="48000">
                <a:srgbClr val="FFFF00"/>
              </a:gs>
              <a:gs pos="64999">
                <a:srgbClr val="1A8D48"/>
              </a:gs>
              <a:gs pos="78999">
                <a:srgbClr val="0819FB"/>
              </a:gs>
              <a:gs pos="100000">
                <a:srgbClr val="A603AB"/>
              </a:gs>
            </a:gsLst>
            <a:lin ang="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33350" y="6515100"/>
            <a:ext cx="4654674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fr-FR" sz="1200" b="0" baseline="0" dirty="0"/>
              <a:t>Yves JAOUEN, Systèmes de </a:t>
            </a:r>
            <a:r>
              <a:rPr lang="fr-FR" sz="1200" b="0" baseline="0" dirty="0" smtClean="0"/>
              <a:t>Communications Optiques, </a:t>
            </a:r>
            <a:r>
              <a:rPr lang="fr-FR" sz="1200" b="0" baseline="0" dirty="0"/>
              <a:t>page  </a:t>
            </a:r>
            <a:fld id="{6788ABA2-722A-40BE-96EE-57917B0C795D}" type="slidenum">
              <a:rPr lang="fr-FR" sz="1200" b="0" baseline="0"/>
              <a:pPr>
                <a:defRPr/>
              </a:pPr>
              <a:t>‹N°›</a:t>
            </a:fld>
            <a:endParaRPr lang="fr-FR" sz="1200" b="0" baseline="0" dirty="0"/>
          </a:p>
        </p:txBody>
      </p:sp>
      <p:pic>
        <p:nvPicPr>
          <p:cNvPr id="28681" name="Picture 10" descr="logo_telecomparis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57175" y="171450"/>
            <a:ext cx="719138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3.png"/><Relationship Id="rId4" Type="http://schemas.openxmlformats.org/officeDocument/2006/relationships/oleObject" Target="../embeddings/oleObject1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6.png"/><Relationship Id="rId4" Type="http://schemas.openxmlformats.org/officeDocument/2006/relationships/oleObject" Target="../embeddings/oleObject17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24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8.bin"/><Relationship Id="rId5" Type="http://schemas.openxmlformats.org/officeDocument/2006/relationships/oleObject" Target="../embeddings/oleObject27.bin"/><Relationship Id="rId10" Type="http://schemas.openxmlformats.org/officeDocument/2006/relationships/oleObject" Target="../embeddings/oleObject32.bin"/><Relationship Id="rId4" Type="http://schemas.openxmlformats.org/officeDocument/2006/relationships/oleObject" Target="../embeddings/oleObject26.bin"/><Relationship Id="rId9" Type="http://schemas.openxmlformats.org/officeDocument/2006/relationships/oleObject" Target="../embeddings/oleObject3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35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37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0" y="4000500"/>
            <a:ext cx="7162800" cy="2057400"/>
          </a:xfrm>
          <a:solidFill>
            <a:srgbClr val="FFFFFF"/>
          </a:solidFill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fr-FR" sz="2000" b="1" dirty="0" smtClean="0">
                <a:latin typeface="Arial" charset="0"/>
              </a:rPr>
              <a:t>Yves JAOUEN</a:t>
            </a:r>
            <a:endParaRPr lang="fr-FR" sz="1600" b="1" dirty="0" smtClean="0">
              <a:latin typeface="Arial" charset="0"/>
            </a:endParaRPr>
          </a:p>
          <a:p>
            <a:pPr marL="0" indent="0" algn="ctr" eaLnBrk="1" hangingPunct="1">
              <a:lnSpc>
                <a:spcPct val="140000"/>
              </a:lnSpc>
              <a:buFontTx/>
              <a:buNone/>
            </a:pPr>
            <a:r>
              <a:rPr lang="fr-FR" sz="1800" dirty="0" smtClean="0">
                <a:latin typeface="Arial" charset="0"/>
              </a:rPr>
              <a:t>Télécom </a:t>
            </a:r>
            <a:r>
              <a:rPr lang="fr-FR" sz="1800" dirty="0" err="1" smtClean="0">
                <a:latin typeface="Arial" charset="0"/>
              </a:rPr>
              <a:t>ParisTech</a:t>
            </a:r>
            <a:endParaRPr lang="fr-FR" sz="1800" dirty="0" smtClean="0">
              <a:latin typeface="Arial" charset="0"/>
            </a:endParaRP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fr-FR" sz="1600" dirty="0" smtClean="0">
                <a:latin typeface="Arial" charset="0"/>
              </a:rPr>
              <a:t>Département Communications et Electronique, CNRS UMR 5141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fr-FR" sz="1600" dirty="0" smtClean="0">
                <a:latin typeface="Arial" charset="0"/>
              </a:rPr>
              <a:t>46 rue Barrault,  75634 Paris</a:t>
            </a:r>
          </a:p>
          <a:p>
            <a:pPr marL="0" indent="0" algn="ctr" eaLnBrk="1" hangingPunct="1">
              <a:lnSpc>
                <a:spcPct val="140000"/>
              </a:lnSpc>
              <a:buFontTx/>
              <a:buNone/>
            </a:pPr>
            <a:r>
              <a:rPr lang="fr-FR" sz="1400" dirty="0" smtClean="0">
                <a:latin typeface="Arial" charset="0"/>
              </a:rPr>
              <a:t>Tel :  01 45 81 77 32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fr-FR" sz="1400" dirty="0" smtClean="0">
                <a:latin typeface="Arial" charset="0"/>
              </a:rPr>
              <a:t>Email :</a:t>
            </a:r>
            <a:r>
              <a:rPr lang="fr-FR" sz="1400" dirty="0" smtClean="0">
                <a:solidFill>
                  <a:schemeClr val="accent2"/>
                </a:solidFill>
                <a:latin typeface="Arial" charset="0"/>
              </a:rPr>
              <a:t> yves.jaouen@telecom-paristech.fr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endParaRPr lang="fr-FR" sz="1400" dirty="0" smtClean="0">
              <a:latin typeface="Arial" charset="0"/>
            </a:endParaRPr>
          </a:p>
        </p:txBody>
      </p:sp>
      <p:sp>
        <p:nvSpPr>
          <p:cNvPr id="30723" name="AutoShape 6"/>
          <p:cNvSpPr>
            <a:spLocks noChangeArrowheads="1"/>
          </p:cNvSpPr>
          <p:nvPr/>
        </p:nvSpPr>
        <p:spPr bwMode="auto">
          <a:xfrm>
            <a:off x="1014198" y="1975068"/>
            <a:ext cx="7200726" cy="1600200"/>
          </a:xfrm>
          <a:prstGeom prst="roundRect">
            <a:avLst>
              <a:gd name="adj" fmla="val 17917"/>
            </a:avLst>
          </a:prstGeom>
          <a:solidFill>
            <a:schemeClr val="bg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24" name="Rectangle 7"/>
          <p:cNvSpPr>
            <a:spLocks noChangeArrowheads="1"/>
          </p:cNvSpPr>
          <p:nvPr/>
        </p:nvSpPr>
        <p:spPr bwMode="auto">
          <a:xfrm>
            <a:off x="685800" y="21717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ts val="4500"/>
              </a:lnSpc>
            </a:pPr>
            <a:r>
              <a:rPr lang="fr-FR" sz="3000" baseline="0" dirty="0">
                <a:latin typeface="Arial" charset="0"/>
              </a:rPr>
              <a:t>SYSTEMES </a:t>
            </a:r>
            <a:br>
              <a:rPr lang="fr-FR" sz="3000" baseline="0" dirty="0">
                <a:latin typeface="Arial" charset="0"/>
              </a:rPr>
            </a:br>
            <a:r>
              <a:rPr lang="fr-FR" sz="3000" baseline="0" dirty="0">
                <a:latin typeface="Arial" charset="0"/>
              </a:rPr>
              <a:t>DE COMMUNICATIONS OPTIQUES</a:t>
            </a:r>
            <a:endParaRPr lang="en-GB" sz="3000" baseline="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Text Box 4"/>
          <p:cNvSpPr txBox="1">
            <a:spLocks noChangeArrowheads="1"/>
          </p:cNvSpPr>
          <p:nvPr/>
        </p:nvSpPr>
        <p:spPr bwMode="auto">
          <a:xfrm>
            <a:off x="4643438" y="1484313"/>
            <a:ext cx="3961341" cy="302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 baseline="0" dirty="0">
                <a:latin typeface="Arial" charset="0"/>
              </a:rPr>
              <a:t>Origine</a:t>
            </a:r>
          </a:p>
          <a:p>
            <a:pPr>
              <a:lnSpc>
                <a:spcPct val="170000"/>
              </a:lnSpc>
              <a:buFontTx/>
              <a:buChar char="-"/>
            </a:pPr>
            <a:r>
              <a:rPr lang="fr-FR" sz="1800" b="0" baseline="0" dirty="0">
                <a:latin typeface="Arial" charset="0"/>
              </a:rPr>
              <a:t> </a:t>
            </a:r>
            <a:r>
              <a:rPr lang="fr-FR" sz="1600" b="0" baseline="0" dirty="0">
                <a:latin typeface="Arial" charset="0"/>
              </a:rPr>
              <a:t>Diffusion Rayleigh</a:t>
            </a:r>
          </a:p>
          <a:p>
            <a:r>
              <a:rPr lang="fr-FR" sz="1600" b="0" baseline="0" dirty="0">
                <a:latin typeface="Arial" charset="0"/>
              </a:rPr>
              <a:t>    (la silice est un milieu amorphe)</a:t>
            </a:r>
          </a:p>
          <a:p>
            <a:pPr>
              <a:lnSpc>
                <a:spcPct val="30000"/>
              </a:lnSpc>
            </a:pPr>
            <a:endParaRPr lang="fr-FR" sz="1800" b="0" baseline="0" dirty="0">
              <a:latin typeface="Arial" charset="0"/>
              <a:sym typeface="Symbol" pitchFamily="18" charset="2"/>
            </a:endParaRPr>
          </a:p>
          <a:p>
            <a:endParaRPr lang="fr-FR" sz="1800" b="0" baseline="0" dirty="0">
              <a:latin typeface="Arial" charset="0"/>
            </a:endParaRPr>
          </a:p>
          <a:p>
            <a:pPr>
              <a:lnSpc>
                <a:spcPct val="250000"/>
              </a:lnSpc>
            </a:pPr>
            <a:r>
              <a:rPr lang="fr-FR" sz="1800" b="0" baseline="0" dirty="0">
                <a:latin typeface="Arial" charset="0"/>
              </a:rPr>
              <a:t>- </a:t>
            </a:r>
            <a:r>
              <a:rPr lang="fr-FR" sz="1600" b="0" baseline="0" dirty="0">
                <a:latin typeface="Arial" charset="0"/>
              </a:rPr>
              <a:t>Absorption</a:t>
            </a:r>
          </a:p>
          <a:p>
            <a:pPr>
              <a:lnSpc>
                <a:spcPct val="70000"/>
              </a:lnSpc>
            </a:pPr>
            <a:r>
              <a:rPr lang="fr-FR" sz="1600" b="0" baseline="0" dirty="0">
                <a:latin typeface="Arial" charset="0"/>
              </a:rPr>
              <a:t>    (résonance du matériau à différents </a:t>
            </a:r>
            <a:r>
              <a:rPr lang="fr-FR" sz="1600" b="0" baseline="0" dirty="0">
                <a:latin typeface="Symbol" pitchFamily="18" charset="2"/>
              </a:rPr>
              <a:t>l</a:t>
            </a:r>
            <a:r>
              <a:rPr lang="fr-FR" sz="1600" b="0" baseline="0" dirty="0">
                <a:latin typeface="Arial" charset="0"/>
              </a:rPr>
              <a:t>)</a:t>
            </a:r>
          </a:p>
          <a:p>
            <a:pPr lvl="1">
              <a:lnSpc>
                <a:spcPct val="130000"/>
              </a:lnSpc>
              <a:buFontTx/>
              <a:buChar char="•"/>
            </a:pPr>
            <a:r>
              <a:rPr lang="fr-FR" sz="1400" b="0" baseline="0" dirty="0">
                <a:latin typeface="Arial" charset="0"/>
              </a:rPr>
              <a:t> Silice </a:t>
            </a:r>
            <a:r>
              <a:rPr lang="fr-FR" sz="1400" b="0" baseline="0" dirty="0" smtClean="0">
                <a:latin typeface="Arial" charset="0"/>
              </a:rPr>
              <a:t>pure : </a:t>
            </a:r>
            <a:r>
              <a:rPr lang="fr-FR" sz="1400" b="0" baseline="0" dirty="0">
                <a:latin typeface="Arial" charset="0"/>
              </a:rPr>
              <a:t>Absorption IR</a:t>
            </a:r>
          </a:p>
          <a:p>
            <a:pPr lvl="1">
              <a:buFontTx/>
              <a:buChar char="•"/>
            </a:pPr>
            <a:r>
              <a:rPr lang="fr-FR" sz="1400" b="0" baseline="0" dirty="0">
                <a:latin typeface="Arial" charset="0"/>
              </a:rPr>
              <a:t> Ions OH</a:t>
            </a:r>
            <a:r>
              <a:rPr lang="fr-FR" sz="1400" b="0" baseline="50000" dirty="0">
                <a:latin typeface="Arial" charset="0"/>
              </a:rPr>
              <a:t>-</a:t>
            </a:r>
            <a:r>
              <a:rPr lang="fr-FR" sz="1400" b="0" baseline="0" dirty="0">
                <a:latin typeface="Arial" charset="0"/>
              </a:rPr>
              <a:t> : 1.24 µm &amp; 1.39 µm</a:t>
            </a:r>
          </a:p>
          <a:p>
            <a:pPr lvl="1">
              <a:buFontTx/>
              <a:buChar char="•"/>
            </a:pPr>
            <a:r>
              <a:rPr lang="fr-FR" sz="1400" b="0" baseline="0" dirty="0">
                <a:latin typeface="Arial" charset="0"/>
              </a:rPr>
              <a:t> Ions </a:t>
            </a:r>
            <a:r>
              <a:rPr lang="fr-FR" sz="1400" b="0" baseline="0" dirty="0" smtClean="0">
                <a:latin typeface="Arial" charset="0"/>
              </a:rPr>
              <a:t>métalliques (influence des dopants)</a:t>
            </a:r>
            <a:endParaRPr lang="en-GB" sz="1400" b="0" baseline="0" dirty="0">
              <a:latin typeface="Arial" charset="0"/>
            </a:endParaRPr>
          </a:p>
        </p:txBody>
      </p:sp>
      <p:sp>
        <p:nvSpPr>
          <p:cNvPr id="8199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908175" y="290513"/>
            <a:ext cx="6189663" cy="442912"/>
          </a:xfrm>
        </p:spPr>
        <p:txBody>
          <a:bodyPr/>
          <a:lstStyle/>
          <a:p>
            <a:pPr eaLnBrk="1" hangingPunct="1"/>
            <a:r>
              <a:rPr lang="fr-FR" sz="2400" b="1" smtClean="0">
                <a:latin typeface="Arial" charset="0"/>
              </a:rPr>
              <a:t>Atténuation dans les fibres optiques</a:t>
            </a:r>
            <a:endParaRPr lang="en-GB" sz="2400" b="1" smtClean="0">
              <a:latin typeface="Arial" charset="0"/>
            </a:endParaRPr>
          </a:p>
        </p:txBody>
      </p:sp>
      <p:graphicFrame>
        <p:nvGraphicFramePr>
          <p:cNvPr id="8194" name="Object 5"/>
          <p:cNvGraphicFramePr>
            <a:graphicFrameLocks noChangeAspect="1"/>
          </p:cNvGraphicFramePr>
          <p:nvPr>
            <p:ph sz="quarter" idx="1"/>
          </p:nvPr>
        </p:nvGraphicFramePr>
        <p:xfrm>
          <a:off x="1397000" y="2813050"/>
          <a:ext cx="2387600" cy="317500"/>
        </p:xfrm>
        <a:graphic>
          <a:graphicData uri="http://schemas.openxmlformats.org/presentationml/2006/ole">
            <p:oleObj spid="_x0000_s8194" name="Equation" r:id="rId3" imgW="2387520" imgH="317160" progId="Equation.3">
              <p:embed/>
            </p:oleObj>
          </a:graphicData>
        </a:graphic>
      </p:graphicFrame>
      <p:graphicFrame>
        <p:nvGraphicFramePr>
          <p:cNvPr id="8195" name="Object 7"/>
          <p:cNvGraphicFramePr>
            <a:graphicFrameLocks noChangeAspect="1"/>
          </p:cNvGraphicFramePr>
          <p:nvPr>
            <p:ph sz="quarter" idx="2"/>
          </p:nvPr>
        </p:nvGraphicFramePr>
        <p:xfrm>
          <a:off x="828675" y="5084763"/>
          <a:ext cx="3455293" cy="551796"/>
        </p:xfrm>
        <a:graphic>
          <a:graphicData uri="http://schemas.openxmlformats.org/presentationml/2006/ole">
            <p:oleObj spid="_x0000_s8195" name="Equation" r:id="rId4" imgW="2463480" imgH="393480" progId="Equation.3">
              <p:embed/>
            </p:oleObj>
          </a:graphicData>
        </a:graphic>
      </p:graphicFrame>
      <p:graphicFrame>
        <p:nvGraphicFramePr>
          <p:cNvPr id="8196" name="Object 9"/>
          <p:cNvGraphicFramePr>
            <a:graphicFrameLocks noChangeAspect="1"/>
          </p:cNvGraphicFramePr>
          <p:nvPr>
            <p:ph sz="quarter" idx="3"/>
          </p:nvPr>
        </p:nvGraphicFramePr>
        <p:xfrm>
          <a:off x="2916239" y="5789614"/>
          <a:ext cx="3888010" cy="444270"/>
        </p:xfrm>
        <a:graphic>
          <a:graphicData uri="http://schemas.openxmlformats.org/presentationml/2006/ole">
            <p:oleObj spid="_x0000_s8196" name="Equation" r:id="rId5" imgW="2895480" imgH="330120" progId="Equation.3">
              <p:embed/>
            </p:oleObj>
          </a:graphicData>
        </a:graphic>
      </p:graphicFrame>
      <p:pic>
        <p:nvPicPr>
          <p:cNvPr id="8200" name="Picture 3" descr="Los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1635125"/>
            <a:ext cx="3908425" cy="30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197" name="Object 11"/>
          <p:cNvGraphicFramePr>
            <a:graphicFrameLocks noChangeAspect="1"/>
          </p:cNvGraphicFramePr>
          <p:nvPr>
            <p:ph sz="quarter" idx="4"/>
          </p:nvPr>
        </p:nvGraphicFramePr>
        <p:xfrm>
          <a:off x="5254625" y="2565400"/>
          <a:ext cx="3494088" cy="412750"/>
        </p:xfrm>
        <a:graphic>
          <a:graphicData uri="http://schemas.openxmlformats.org/presentationml/2006/ole">
            <p:oleObj spid="_x0000_s8197" name="Equation" r:id="rId7" imgW="2793960" imgH="3301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20800" y="228600"/>
            <a:ext cx="7467600" cy="563563"/>
          </a:xfrm>
          <a:noFill/>
        </p:spPr>
        <p:txBody>
          <a:bodyPr/>
          <a:lstStyle/>
          <a:p>
            <a:pPr eaLnBrk="1" hangingPunct="1"/>
            <a:r>
              <a:rPr lang="fr-FR" sz="2400" b="1" dirty="0" smtClean="0">
                <a:solidFill>
                  <a:schemeClr val="tx1"/>
                </a:solidFill>
                <a:latin typeface="Arial" charset="0"/>
              </a:rPr>
              <a:t>Fibres </a:t>
            </a:r>
            <a:r>
              <a:rPr lang="fr-FR" sz="2400" b="1" dirty="0" err="1" smtClean="0">
                <a:solidFill>
                  <a:schemeClr val="tx1"/>
                </a:solidFill>
                <a:latin typeface="Arial" charset="0"/>
              </a:rPr>
              <a:t>multimodes</a:t>
            </a:r>
            <a:endParaRPr lang="en-GB" sz="2400" b="1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107" name="Text Box 9"/>
          <p:cNvSpPr txBox="1">
            <a:spLocks noChangeArrowheads="1"/>
          </p:cNvSpPr>
          <p:nvPr/>
        </p:nvSpPr>
        <p:spPr bwMode="auto">
          <a:xfrm>
            <a:off x="4970463" y="2327275"/>
            <a:ext cx="30572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 baseline="0" dirty="0" err="1" smtClean="0">
                <a:latin typeface="Arial" charset="0"/>
              </a:rPr>
              <a:t>Ouverture</a:t>
            </a:r>
            <a:r>
              <a:rPr lang="en-US" sz="1800" b="0" baseline="0" dirty="0" smtClean="0">
                <a:latin typeface="Arial" charset="0"/>
              </a:rPr>
              <a:t> </a:t>
            </a:r>
            <a:r>
              <a:rPr lang="en-US" sz="1800" b="0" baseline="0" dirty="0" err="1" smtClean="0">
                <a:latin typeface="Arial" charset="0"/>
              </a:rPr>
              <a:t>numérique</a:t>
            </a:r>
            <a:r>
              <a:rPr lang="en-US" sz="1800" b="0" baseline="0" dirty="0" smtClean="0">
                <a:latin typeface="Arial" charset="0"/>
              </a:rPr>
              <a:t> (ON) :</a:t>
            </a:r>
            <a:endParaRPr lang="en-US" sz="1800" b="0" baseline="0" dirty="0">
              <a:latin typeface="Arial" charset="0"/>
            </a:endParaRPr>
          </a:p>
        </p:txBody>
      </p:sp>
      <p:sp>
        <p:nvSpPr>
          <p:cNvPr id="4123" name="Text Box 41"/>
          <p:cNvSpPr txBox="1">
            <a:spLocks noChangeArrowheads="1"/>
          </p:cNvSpPr>
          <p:nvPr/>
        </p:nvSpPr>
        <p:spPr bwMode="auto">
          <a:xfrm>
            <a:off x="4932363" y="1622425"/>
            <a:ext cx="19672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 baseline="0" dirty="0" err="1">
                <a:latin typeface="Arial" charset="0"/>
              </a:rPr>
              <a:t>Réflexion</a:t>
            </a:r>
            <a:r>
              <a:rPr lang="en-US" sz="1800" b="0" baseline="0" dirty="0">
                <a:latin typeface="Arial" charset="0"/>
              </a:rPr>
              <a:t> </a:t>
            </a:r>
            <a:r>
              <a:rPr lang="en-US" sz="1800" b="0" baseline="0" dirty="0" err="1" smtClean="0">
                <a:latin typeface="Arial" charset="0"/>
              </a:rPr>
              <a:t>totale</a:t>
            </a:r>
            <a:r>
              <a:rPr lang="en-US" sz="1800" b="0" baseline="0" dirty="0" smtClean="0">
                <a:latin typeface="Arial" charset="0"/>
              </a:rPr>
              <a:t> : </a:t>
            </a:r>
            <a:endParaRPr lang="en-US" sz="1800" b="0" baseline="0" dirty="0">
              <a:latin typeface="Arial" charset="0"/>
            </a:endParaRPr>
          </a:p>
        </p:txBody>
      </p:sp>
      <p:grpSp>
        <p:nvGrpSpPr>
          <p:cNvPr id="31" name="Groupe 30"/>
          <p:cNvGrpSpPr/>
          <p:nvPr/>
        </p:nvGrpSpPr>
        <p:grpSpPr>
          <a:xfrm>
            <a:off x="903326" y="1625717"/>
            <a:ext cx="3042000" cy="1677531"/>
            <a:chOff x="228600" y="1306280"/>
            <a:chExt cx="4763964" cy="3189520"/>
          </a:xfrm>
        </p:grpSpPr>
        <p:sp>
          <p:nvSpPr>
            <p:cNvPr id="4105" name="Rectangle 14"/>
            <p:cNvSpPr>
              <a:spLocks noChangeAspect="1" noChangeArrowheads="1"/>
            </p:cNvSpPr>
            <p:nvPr/>
          </p:nvSpPr>
          <p:spPr bwMode="auto">
            <a:xfrm>
              <a:off x="1981200" y="1905000"/>
              <a:ext cx="2630488" cy="1447800"/>
            </a:xfrm>
            <a:prstGeom prst="rect">
              <a:avLst/>
            </a:prstGeom>
            <a:solidFill>
              <a:srgbClr val="0000FF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 sz="1400"/>
            </a:p>
          </p:txBody>
        </p:sp>
        <p:sp>
          <p:nvSpPr>
            <p:cNvPr id="4108" name="Rectangle 15"/>
            <p:cNvSpPr>
              <a:spLocks noChangeAspect="1" noChangeArrowheads="1"/>
            </p:cNvSpPr>
            <p:nvPr/>
          </p:nvSpPr>
          <p:spPr bwMode="auto">
            <a:xfrm>
              <a:off x="1981200" y="2319338"/>
              <a:ext cx="2630488" cy="619125"/>
            </a:xfrm>
            <a:prstGeom prst="rect">
              <a:avLst/>
            </a:prstGeom>
            <a:solidFill>
              <a:schemeClr val="accent1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 sz="1400"/>
            </a:p>
          </p:txBody>
        </p:sp>
        <p:sp>
          <p:nvSpPr>
            <p:cNvPr id="4109" name="Text Box 16"/>
            <p:cNvSpPr txBox="1">
              <a:spLocks noChangeArrowheads="1"/>
            </p:cNvSpPr>
            <p:nvPr/>
          </p:nvSpPr>
          <p:spPr bwMode="auto">
            <a:xfrm>
              <a:off x="2213172" y="1306280"/>
              <a:ext cx="2172001" cy="52666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200" b="0" baseline="0" dirty="0" err="1">
                  <a:latin typeface="Symbol" pitchFamily="18" charset="2"/>
                </a:rPr>
                <a:t>F</a:t>
              </a:r>
              <a:r>
                <a:rPr lang="en-US" sz="1200" b="0" baseline="-25000" dirty="0" err="1">
                  <a:latin typeface="Arial" charset="0"/>
                </a:rPr>
                <a:t>coeur</a:t>
              </a:r>
              <a:r>
                <a:rPr lang="en-US" sz="1200" b="0" baseline="0" dirty="0">
                  <a:latin typeface="Arial" charset="0"/>
                </a:rPr>
                <a:t> = 50-80 µm</a:t>
              </a:r>
            </a:p>
          </p:txBody>
        </p:sp>
        <p:sp>
          <p:nvSpPr>
            <p:cNvPr id="4110" name="Text Box 17"/>
            <p:cNvSpPr txBox="1">
              <a:spLocks noChangeArrowheads="1"/>
            </p:cNvSpPr>
            <p:nvPr/>
          </p:nvSpPr>
          <p:spPr bwMode="auto">
            <a:xfrm>
              <a:off x="4217393" y="2163619"/>
              <a:ext cx="512626" cy="52666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0" baseline="0" dirty="0">
                  <a:latin typeface="Arial" charset="0"/>
                </a:rPr>
                <a:t>n</a:t>
              </a:r>
              <a:r>
                <a:rPr lang="en-US" sz="1200" b="0" baseline="-25000" dirty="0">
                  <a:latin typeface="Arial" charset="0"/>
                </a:rPr>
                <a:t>1</a:t>
              </a:r>
              <a:endParaRPr lang="en-US" sz="1200" b="0" baseline="0" dirty="0">
                <a:latin typeface="Arial" charset="0"/>
              </a:endParaRPr>
            </a:p>
          </p:txBody>
        </p:sp>
        <p:sp>
          <p:nvSpPr>
            <p:cNvPr id="4111" name="Text Box 18"/>
            <p:cNvSpPr txBox="1">
              <a:spLocks noChangeArrowheads="1"/>
            </p:cNvSpPr>
            <p:nvPr/>
          </p:nvSpPr>
          <p:spPr bwMode="auto">
            <a:xfrm>
              <a:off x="4204941" y="1784060"/>
              <a:ext cx="648890" cy="52666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200" b="0" baseline="0" dirty="0">
                  <a:latin typeface="Arial" charset="0"/>
                </a:rPr>
                <a:t>n</a:t>
              </a:r>
              <a:r>
                <a:rPr lang="en-US" sz="1200" b="0" baseline="-25000" dirty="0">
                  <a:latin typeface="Arial" charset="0"/>
                </a:rPr>
                <a:t>2</a:t>
              </a:r>
              <a:endParaRPr lang="en-US" sz="1200" b="0" baseline="0" dirty="0">
                <a:latin typeface="Arial" charset="0"/>
              </a:endParaRPr>
            </a:p>
          </p:txBody>
        </p:sp>
        <p:sp>
          <p:nvSpPr>
            <p:cNvPr id="4112" name="AutoShape 19"/>
            <p:cNvSpPr>
              <a:spLocks noChangeAspect="1" noChangeArrowheads="1"/>
            </p:cNvSpPr>
            <p:nvPr/>
          </p:nvSpPr>
          <p:spPr bwMode="auto">
            <a:xfrm rot="-5400000">
              <a:off x="422276" y="1931987"/>
              <a:ext cx="1720850" cy="1362075"/>
            </a:xfrm>
            <a:custGeom>
              <a:avLst/>
              <a:gdLst>
                <a:gd name="T0" fmla="*/ 106619406 w 21600"/>
                <a:gd name="T1" fmla="*/ 42945594 h 21600"/>
                <a:gd name="T2" fmla="*/ 68549179 w 21600"/>
                <a:gd name="T3" fmla="*/ 85891126 h 21600"/>
                <a:gd name="T4" fmla="*/ 30478961 w 21600"/>
                <a:gd name="T5" fmla="*/ 42945594 h 21600"/>
                <a:gd name="T6" fmla="*/ 68549179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6602 w 21600"/>
                <a:gd name="T13" fmla="*/ 6602 h 21600"/>
                <a:gd name="T14" fmla="*/ 14998 w 21600"/>
                <a:gd name="T15" fmla="*/ 1499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9604" y="21600"/>
                  </a:lnTo>
                  <a:lnTo>
                    <a:pt x="1199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 sz="1400"/>
            </a:p>
          </p:txBody>
        </p:sp>
        <p:sp>
          <p:nvSpPr>
            <p:cNvPr id="4113" name="Freeform 20"/>
            <p:cNvSpPr>
              <a:spLocks noChangeAspect="1"/>
            </p:cNvSpPr>
            <p:nvPr/>
          </p:nvSpPr>
          <p:spPr bwMode="auto">
            <a:xfrm>
              <a:off x="603250" y="1724025"/>
              <a:ext cx="3856038" cy="1171575"/>
            </a:xfrm>
            <a:custGeom>
              <a:avLst/>
              <a:gdLst>
                <a:gd name="T0" fmla="*/ 0 w 2429"/>
                <a:gd name="T1" fmla="*/ 0 h 738"/>
                <a:gd name="T2" fmla="*/ 1358900 w 2429"/>
                <a:gd name="T3" fmla="*/ 804862 h 738"/>
                <a:gd name="T4" fmla="*/ 3262313 w 2429"/>
                <a:gd name="T5" fmla="*/ 1171575 h 738"/>
                <a:gd name="T6" fmla="*/ 3856038 w 2429"/>
                <a:gd name="T7" fmla="*/ 998538 h 7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29"/>
                <a:gd name="T13" fmla="*/ 0 h 738"/>
                <a:gd name="T14" fmla="*/ 2429 w 2429"/>
                <a:gd name="T15" fmla="*/ 738 h 7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29" h="738">
                  <a:moveTo>
                    <a:pt x="0" y="0"/>
                  </a:moveTo>
                  <a:lnTo>
                    <a:pt x="856" y="507"/>
                  </a:lnTo>
                  <a:lnTo>
                    <a:pt x="2055" y="738"/>
                  </a:lnTo>
                  <a:lnTo>
                    <a:pt x="2429" y="629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fr-FR" sz="1400"/>
            </a:p>
          </p:txBody>
        </p:sp>
        <p:sp>
          <p:nvSpPr>
            <p:cNvPr id="4114" name="Freeform 21"/>
            <p:cNvSpPr>
              <a:spLocks noChangeAspect="1"/>
            </p:cNvSpPr>
            <p:nvPr/>
          </p:nvSpPr>
          <p:spPr bwMode="auto">
            <a:xfrm>
              <a:off x="606425" y="1981200"/>
              <a:ext cx="3084513" cy="2514600"/>
            </a:xfrm>
            <a:custGeom>
              <a:avLst/>
              <a:gdLst>
                <a:gd name="T0" fmla="*/ 0 w 1943"/>
                <a:gd name="T1" fmla="*/ 2514600 h 1010"/>
                <a:gd name="T2" fmla="*/ 1362075 w 1943"/>
                <a:gd name="T3" fmla="*/ 642344 h 1010"/>
                <a:gd name="T4" fmla="*/ 1803401 w 1943"/>
                <a:gd name="T5" fmla="*/ 351048 h 1010"/>
                <a:gd name="T6" fmla="*/ 3084513 w 1943"/>
                <a:gd name="T7" fmla="*/ 0 h 10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43"/>
                <a:gd name="T13" fmla="*/ 0 h 1010"/>
                <a:gd name="T14" fmla="*/ 1943 w 1943"/>
                <a:gd name="T15" fmla="*/ 1010 h 10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43" h="1010">
                  <a:moveTo>
                    <a:pt x="0" y="1010"/>
                  </a:moveTo>
                  <a:lnTo>
                    <a:pt x="858" y="258"/>
                  </a:lnTo>
                  <a:lnTo>
                    <a:pt x="1136" y="141"/>
                  </a:lnTo>
                  <a:lnTo>
                    <a:pt x="1943" y="0"/>
                  </a:lnTo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solid"/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fr-FR" sz="1400"/>
            </a:p>
          </p:txBody>
        </p:sp>
        <p:sp>
          <p:nvSpPr>
            <p:cNvPr id="4115" name="Text Box 23"/>
            <p:cNvSpPr txBox="1">
              <a:spLocks noChangeAspect="1" noChangeArrowheads="1"/>
            </p:cNvSpPr>
            <p:nvPr/>
          </p:nvSpPr>
          <p:spPr bwMode="auto">
            <a:xfrm>
              <a:off x="941387" y="2089093"/>
              <a:ext cx="540239" cy="58518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0" baseline="0" dirty="0">
                  <a:latin typeface="Arial" charset="0"/>
                  <a:sym typeface="Symbol" pitchFamily="18" charset="2"/>
                </a:rPr>
                <a:t></a:t>
              </a:r>
              <a:r>
                <a:rPr lang="en-US" sz="1400" b="0" baseline="-25000" dirty="0">
                  <a:latin typeface="Arial" charset="0"/>
                  <a:sym typeface="Symbol" pitchFamily="18" charset="2"/>
                </a:rPr>
                <a:t>0</a:t>
              </a:r>
              <a:endParaRPr lang="en-US" sz="1400" b="0" baseline="0" dirty="0">
                <a:latin typeface="Arial" charset="0"/>
              </a:endParaRPr>
            </a:p>
          </p:txBody>
        </p:sp>
        <p:sp>
          <p:nvSpPr>
            <p:cNvPr id="4116" name="Arc 24"/>
            <p:cNvSpPr>
              <a:spLocks noChangeAspect="1"/>
            </p:cNvSpPr>
            <p:nvPr/>
          </p:nvSpPr>
          <p:spPr bwMode="auto">
            <a:xfrm rot="5400000" flipH="1" flipV="1">
              <a:off x="1096963" y="1787525"/>
              <a:ext cx="592138" cy="1087437"/>
            </a:xfrm>
            <a:custGeom>
              <a:avLst/>
              <a:gdLst>
                <a:gd name="T0" fmla="*/ 0 w 13592"/>
                <a:gd name="T1" fmla="*/ 0 h 21600"/>
                <a:gd name="T2" fmla="*/ 25796605 w 13592"/>
                <a:gd name="T3" fmla="*/ 12196259 h 21600"/>
                <a:gd name="T4" fmla="*/ 0 w 13592"/>
                <a:gd name="T5" fmla="*/ 54746266 h 21600"/>
                <a:gd name="T6" fmla="*/ 0 60000 65536"/>
                <a:gd name="T7" fmla="*/ 0 60000 65536"/>
                <a:gd name="T8" fmla="*/ 0 60000 65536"/>
                <a:gd name="T9" fmla="*/ 0 w 13592"/>
                <a:gd name="T10" fmla="*/ 0 h 21600"/>
                <a:gd name="T11" fmla="*/ 13592 w 1359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592" h="21600" fill="none" extrusionOk="0">
                  <a:moveTo>
                    <a:pt x="-1" y="0"/>
                  </a:moveTo>
                  <a:cubicBezTo>
                    <a:pt x="4948" y="0"/>
                    <a:pt x="9746" y="1698"/>
                    <a:pt x="13591" y="4812"/>
                  </a:cubicBezTo>
                </a:path>
                <a:path w="13592" h="21600" stroke="0" extrusionOk="0">
                  <a:moveTo>
                    <a:pt x="-1" y="0"/>
                  </a:moveTo>
                  <a:cubicBezTo>
                    <a:pt x="4948" y="0"/>
                    <a:pt x="9746" y="1698"/>
                    <a:pt x="13591" y="4812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fr-FR" sz="1400"/>
            </a:p>
          </p:txBody>
        </p:sp>
        <p:sp>
          <p:nvSpPr>
            <p:cNvPr id="4117" name="Line 25"/>
            <p:cNvSpPr>
              <a:spLocks noChangeAspect="1" noChangeShapeType="1"/>
            </p:cNvSpPr>
            <p:nvPr/>
          </p:nvSpPr>
          <p:spPr bwMode="auto">
            <a:xfrm>
              <a:off x="228600" y="2622550"/>
              <a:ext cx="4419600" cy="0"/>
            </a:xfrm>
            <a:prstGeom prst="line">
              <a:avLst/>
            </a:prstGeom>
            <a:noFill/>
            <a:ln w="38100" cap="rnd">
              <a:solidFill>
                <a:schemeClr val="accent2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 sz="1400"/>
            </a:p>
          </p:txBody>
        </p:sp>
        <p:sp>
          <p:nvSpPr>
            <p:cNvPr id="4118" name="Text Box 26"/>
            <p:cNvSpPr txBox="1">
              <a:spLocks noChangeAspect="1" noChangeArrowheads="1"/>
            </p:cNvSpPr>
            <p:nvPr/>
          </p:nvSpPr>
          <p:spPr bwMode="auto">
            <a:xfrm>
              <a:off x="2250134" y="2500095"/>
              <a:ext cx="495051" cy="52666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0" baseline="0" dirty="0">
                  <a:latin typeface="Arial" charset="0"/>
                  <a:sym typeface="Symbol" pitchFamily="18" charset="2"/>
                </a:rPr>
                <a:t></a:t>
              </a:r>
              <a:r>
                <a:rPr lang="en-US" sz="1200" b="0" baseline="-25000" dirty="0">
                  <a:latin typeface="Arial" charset="0"/>
                  <a:sym typeface="Symbol" pitchFamily="18" charset="2"/>
                </a:rPr>
                <a:t>c</a:t>
              </a:r>
              <a:endParaRPr lang="en-US" sz="1200" b="0" baseline="0" dirty="0">
                <a:latin typeface="Arial" charset="0"/>
              </a:endParaRPr>
            </a:p>
          </p:txBody>
        </p:sp>
        <p:sp>
          <p:nvSpPr>
            <p:cNvPr id="4119" name="Arc 27"/>
            <p:cNvSpPr>
              <a:spLocks noChangeAspect="1"/>
            </p:cNvSpPr>
            <p:nvPr/>
          </p:nvSpPr>
          <p:spPr bwMode="auto">
            <a:xfrm rot="5400000" flipH="1" flipV="1">
              <a:off x="2676675" y="2216078"/>
              <a:ext cx="290514" cy="1087438"/>
            </a:xfrm>
            <a:custGeom>
              <a:avLst/>
              <a:gdLst>
                <a:gd name="T0" fmla="*/ 0 w 6664"/>
                <a:gd name="T1" fmla="*/ 0 h 21600"/>
                <a:gd name="T2" fmla="*/ 12664738 w 6664"/>
                <a:gd name="T3" fmla="*/ 2671422 h 21600"/>
                <a:gd name="T4" fmla="*/ 0 w 6664"/>
                <a:gd name="T5" fmla="*/ 54746367 h 21600"/>
                <a:gd name="T6" fmla="*/ 0 60000 65536"/>
                <a:gd name="T7" fmla="*/ 0 60000 65536"/>
                <a:gd name="T8" fmla="*/ 0 60000 65536"/>
                <a:gd name="T9" fmla="*/ 0 w 6664"/>
                <a:gd name="T10" fmla="*/ 0 h 21600"/>
                <a:gd name="T11" fmla="*/ 6664 w 666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664" h="21600" fill="none" extrusionOk="0">
                  <a:moveTo>
                    <a:pt x="-1" y="0"/>
                  </a:moveTo>
                  <a:cubicBezTo>
                    <a:pt x="2262" y="0"/>
                    <a:pt x="4511" y="355"/>
                    <a:pt x="6664" y="1053"/>
                  </a:cubicBezTo>
                </a:path>
                <a:path w="6664" h="21600" stroke="0" extrusionOk="0">
                  <a:moveTo>
                    <a:pt x="-1" y="0"/>
                  </a:moveTo>
                  <a:cubicBezTo>
                    <a:pt x="2262" y="0"/>
                    <a:pt x="4511" y="355"/>
                    <a:pt x="6664" y="1053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fr-FR" sz="1400"/>
            </a:p>
          </p:txBody>
        </p:sp>
        <p:sp>
          <p:nvSpPr>
            <p:cNvPr id="4121" name="Text Box 32"/>
            <p:cNvSpPr txBox="1">
              <a:spLocks noChangeArrowheads="1"/>
            </p:cNvSpPr>
            <p:nvPr/>
          </p:nvSpPr>
          <p:spPr bwMode="auto">
            <a:xfrm>
              <a:off x="2057400" y="3759199"/>
              <a:ext cx="2935164" cy="585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0" baseline="0" dirty="0" err="1">
                  <a:latin typeface="Arial" charset="0"/>
                </a:rPr>
                <a:t>Ouverture</a:t>
              </a:r>
              <a:r>
                <a:rPr lang="en-US" sz="1400" b="0" baseline="0" dirty="0">
                  <a:latin typeface="Arial" charset="0"/>
                </a:rPr>
                <a:t> </a:t>
              </a:r>
              <a:r>
                <a:rPr lang="en-US" sz="1400" b="0" baseline="0" dirty="0" err="1">
                  <a:latin typeface="Arial" charset="0"/>
                </a:rPr>
                <a:t>numérique</a:t>
              </a:r>
              <a:endParaRPr lang="en-US" sz="1400" b="0" baseline="0" dirty="0">
                <a:latin typeface="Arial" charset="0"/>
              </a:endParaRPr>
            </a:p>
          </p:txBody>
        </p:sp>
        <p:sp>
          <p:nvSpPr>
            <p:cNvPr id="4124" name="Line 43"/>
            <p:cNvSpPr>
              <a:spLocks noChangeShapeType="1"/>
            </p:cNvSpPr>
            <p:nvPr/>
          </p:nvSpPr>
          <p:spPr bwMode="auto">
            <a:xfrm>
              <a:off x="3825875" y="2624138"/>
              <a:ext cx="0" cy="2873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400"/>
            </a:p>
          </p:txBody>
        </p:sp>
        <p:sp>
          <p:nvSpPr>
            <p:cNvPr id="4125" name="Text Box 44"/>
            <p:cNvSpPr txBox="1">
              <a:spLocks noChangeAspect="1" noChangeArrowheads="1"/>
            </p:cNvSpPr>
            <p:nvPr/>
          </p:nvSpPr>
          <p:spPr bwMode="auto">
            <a:xfrm>
              <a:off x="3492499" y="2416175"/>
              <a:ext cx="351960" cy="58518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0" baseline="0">
                  <a:latin typeface="Arial" charset="0"/>
                  <a:sym typeface="Symbol" pitchFamily="18" charset="2"/>
                </a:rPr>
                <a:t>i</a:t>
              </a:r>
              <a:endParaRPr lang="en-US" sz="1400" b="0" baseline="0">
                <a:latin typeface="Arial" charset="0"/>
              </a:endParaRPr>
            </a:p>
          </p:txBody>
        </p:sp>
        <p:sp>
          <p:nvSpPr>
            <p:cNvPr id="4126" name="Arc 45"/>
            <p:cNvSpPr>
              <a:spLocks noChangeAspect="1"/>
            </p:cNvSpPr>
            <p:nvPr/>
          </p:nvSpPr>
          <p:spPr bwMode="auto">
            <a:xfrm rot="5400000" flipH="1" flipV="1">
              <a:off x="3695700" y="2586038"/>
              <a:ext cx="147638" cy="366712"/>
            </a:xfrm>
            <a:custGeom>
              <a:avLst/>
              <a:gdLst>
                <a:gd name="T0" fmla="*/ 0 w 20728"/>
                <a:gd name="T1" fmla="*/ 0 h 21600"/>
                <a:gd name="T2" fmla="*/ 1051572 w 20728"/>
                <a:gd name="T3" fmla="*/ 4475092 h 21600"/>
                <a:gd name="T4" fmla="*/ 0 w 20728"/>
                <a:gd name="T5" fmla="*/ 6225819 h 21600"/>
                <a:gd name="T6" fmla="*/ 0 60000 65536"/>
                <a:gd name="T7" fmla="*/ 0 60000 65536"/>
                <a:gd name="T8" fmla="*/ 0 60000 65536"/>
                <a:gd name="T9" fmla="*/ 0 w 20728"/>
                <a:gd name="T10" fmla="*/ 0 h 21600"/>
                <a:gd name="T11" fmla="*/ 20728 w 2072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28" h="21600" fill="none" extrusionOk="0">
                  <a:moveTo>
                    <a:pt x="-1" y="0"/>
                  </a:moveTo>
                  <a:cubicBezTo>
                    <a:pt x="9589" y="0"/>
                    <a:pt x="18031" y="6322"/>
                    <a:pt x="20728" y="15525"/>
                  </a:cubicBezTo>
                </a:path>
                <a:path w="20728" h="21600" stroke="0" extrusionOk="0">
                  <a:moveTo>
                    <a:pt x="-1" y="0"/>
                  </a:moveTo>
                  <a:cubicBezTo>
                    <a:pt x="9589" y="0"/>
                    <a:pt x="18031" y="6322"/>
                    <a:pt x="20728" y="15525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fr-FR" sz="1400"/>
            </a:p>
          </p:txBody>
        </p:sp>
      </p:grp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683568" y="1145928"/>
            <a:ext cx="38010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 baseline="0" dirty="0" smtClean="0">
                <a:latin typeface="Arial" charset="0"/>
              </a:rPr>
              <a:t>Guidage : approche géométrique</a:t>
            </a:r>
            <a:endParaRPr lang="en-GB" sz="1800" baseline="0" dirty="0">
              <a:latin typeface="Arial" charset="0"/>
            </a:endParaRPr>
          </a:p>
        </p:txBody>
      </p:sp>
      <p:graphicFrame>
        <p:nvGraphicFramePr>
          <p:cNvPr id="33" name="Objet 32"/>
          <p:cNvGraphicFramePr>
            <a:graphicFrameLocks noChangeAspect="1"/>
          </p:cNvGraphicFramePr>
          <p:nvPr/>
        </p:nvGraphicFramePr>
        <p:xfrm>
          <a:off x="6974137" y="1599744"/>
          <a:ext cx="1512168" cy="389096"/>
        </p:xfrm>
        <a:graphic>
          <a:graphicData uri="http://schemas.openxmlformats.org/presentationml/2006/ole">
            <p:oleObj spid="_x0000_s4105" name="Équation" r:id="rId3" imgW="838080" imgH="215640" progId="Equation.3">
              <p:embed/>
            </p:oleObj>
          </a:graphicData>
        </a:graphic>
      </p:graphicFrame>
      <p:graphicFrame>
        <p:nvGraphicFramePr>
          <p:cNvPr id="34" name="Objet 33"/>
          <p:cNvGraphicFramePr>
            <a:graphicFrameLocks noChangeAspect="1"/>
          </p:cNvGraphicFramePr>
          <p:nvPr/>
        </p:nvGraphicFramePr>
        <p:xfrm>
          <a:off x="5381087" y="2695576"/>
          <a:ext cx="2945209" cy="487306"/>
        </p:xfrm>
        <a:graphic>
          <a:graphicData uri="http://schemas.openxmlformats.org/presentationml/2006/ole">
            <p:oleObj spid="_x0000_s4106" name="Équation" r:id="rId4" imgW="1688760" imgH="279360" progId="Equation.3">
              <p:embed/>
            </p:oleObj>
          </a:graphicData>
        </a:graphic>
      </p:graphicFrame>
      <p:sp>
        <p:nvSpPr>
          <p:cNvPr id="35" name="Text Box 3"/>
          <p:cNvSpPr txBox="1">
            <a:spLocks noChangeArrowheads="1"/>
          </p:cNvSpPr>
          <p:nvPr/>
        </p:nvSpPr>
        <p:spPr bwMode="auto">
          <a:xfrm>
            <a:off x="683568" y="3779748"/>
            <a:ext cx="52501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 baseline="0" dirty="0" smtClean="0">
                <a:latin typeface="Arial" charset="0"/>
              </a:rPr>
              <a:t>Dispersion intermodale </a:t>
            </a:r>
            <a:r>
              <a:rPr lang="fr-FR" sz="1800" b="0" i="1" baseline="0" dirty="0" smtClean="0">
                <a:latin typeface="Arial" charset="0"/>
              </a:rPr>
              <a:t>(Rappel  COM101 TD1</a:t>
            </a:r>
            <a:r>
              <a:rPr lang="fr-FR" sz="1800" b="0" baseline="0" dirty="0" smtClean="0">
                <a:latin typeface="Arial" charset="0"/>
              </a:rPr>
              <a:t>)</a:t>
            </a:r>
            <a:endParaRPr lang="en-GB" sz="1800" b="0" baseline="0" dirty="0">
              <a:latin typeface="Arial" charset="0"/>
            </a:endParaRP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928936" y="4371578"/>
            <a:ext cx="1980029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 b="0" baseline="0" dirty="0" smtClean="0">
                <a:latin typeface="Arial" charset="0"/>
              </a:rPr>
              <a:t>Gradient </a:t>
            </a:r>
            <a:r>
              <a:rPr lang="fr-FR" sz="1800" b="0" baseline="0" dirty="0">
                <a:latin typeface="Arial" charset="0"/>
              </a:rPr>
              <a:t>d’indice </a:t>
            </a:r>
            <a:endParaRPr lang="fr-FR" sz="1800" b="0" baseline="0" dirty="0" smtClean="0">
              <a:latin typeface="Arial" charset="0"/>
            </a:endParaRPr>
          </a:p>
          <a:p>
            <a:r>
              <a:rPr lang="fr-FR" sz="1600" b="0" baseline="0" dirty="0" smtClean="0">
                <a:latin typeface="Arial" charset="0"/>
              </a:rPr>
              <a:t>(</a:t>
            </a:r>
            <a:r>
              <a:rPr lang="fr-FR" sz="1600" b="0" baseline="0" dirty="0">
                <a:latin typeface="Arial" charset="0"/>
              </a:rPr>
              <a:t>profil parabolique)</a:t>
            </a:r>
            <a:endParaRPr lang="en-GB" sz="1600" b="0" baseline="0" dirty="0">
              <a:latin typeface="Arial" charset="0"/>
            </a:endParaRPr>
          </a:p>
        </p:txBody>
      </p:sp>
      <p:grpSp>
        <p:nvGrpSpPr>
          <p:cNvPr id="44" name="Groupe 43"/>
          <p:cNvGrpSpPr/>
          <p:nvPr/>
        </p:nvGrpSpPr>
        <p:grpSpPr>
          <a:xfrm>
            <a:off x="3233192" y="4299570"/>
            <a:ext cx="2671192" cy="795784"/>
            <a:chOff x="1828800" y="4505424"/>
            <a:chExt cx="4356100" cy="939800"/>
          </a:xfrm>
        </p:grpSpPr>
        <p:sp>
          <p:nvSpPr>
            <p:cNvPr id="37" name="Rectangle 37"/>
            <p:cNvSpPr>
              <a:spLocks noChangeArrowheads="1"/>
            </p:cNvSpPr>
            <p:nvPr/>
          </p:nvSpPr>
          <p:spPr bwMode="auto">
            <a:xfrm>
              <a:off x="1835150" y="4505424"/>
              <a:ext cx="4343400" cy="9398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" name="Rectangle 38"/>
            <p:cNvSpPr>
              <a:spLocks noChangeArrowheads="1"/>
            </p:cNvSpPr>
            <p:nvPr/>
          </p:nvSpPr>
          <p:spPr bwMode="auto">
            <a:xfrm>
              <a:off x="1835150" y="4505424"/>
              <a:ext cx="4343400" cy="2508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" name="Rectangle 39"/>
            <p:cNvSpPr>
              <a:spLocks noChangeArrowheads="1"/>
            </p:cNvSpPr>
            <p:nvPr/>
          </p:nvSpPr>
          <p:spPr bwMode="auto">
            <a:xfrm>
              <a:off x="1835150" y="5194399"/>
              <a:ext cx="4343400" cy="25082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 b="0" baseline="0"/>
            </a:p>
          </p:txBody>
        </p:sp>
        <p:sp>
          <p:nvSpPr>
            <p:cNvPr id="40" name="Line 40"/>
            <p:cNvSpPr>
              <a:spLocks noChangeShapeType="1"/>
            </p:cNvSpPr>
            <p:nvPr/>
          </p:nvSpPr>
          <p:spPr bwMode="auto">
            <a:xfrm>
              <a:off x="1835150" y="4967387"/>
              <a:ext cx="4343400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" name="Freeform 48"/>
            <p:cNvSpPr>
              <a:spLocks/>
            </p:cNvSpPr>
            <p:nvPr/>
          </p:nvSpPr>
          <p:spPr bwMode="auto">
            <a:xfrm>
              <a:off x="1828800" y="4746724"/>
              <a:ext cx="4343400" cy="469900"/>
            </a:xfrm>
            <a:custGeom>
              <a:avLst/>
              <a:gdLst>
                <a:gd name="T0" fmla="*/ 0 w 2736"/>
                <a:gd name="T1" fmla="*/ 190500 h 296"/>
                <a:gd name="T2" fmla="*/ 685800 w 2736"/>
                <a:gd name="T3" fmla="*/ 38100 h 296"/>
                <a:gd name="T4" fmla="*/ 1905000 w 2736"/>
                <a:gd name="T5" fmla="*/ 419100 h 296"/>
                <a:gd name="T6" fmla="*/ 2819400 w 2736"/>
                <a:gd name="T7" fmla="*/ 38100 h 296"/>
                <a:gd name="T8" fmla="*/ 3962400 w 2736"/>
                <a:gd name="T9" fmla="*/ 419100 h 296"/>
                <a:gd name="T10" fmla="*/ 4343400 w 2736"/>
                <a:gd name="T11" fmla="*/ 342900 h 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36"/>
                <a:gd name="T19" fmla="*/ 0 h 296"/>
                <a:gd name="T20" fmla="*/ 2736 w 2736"/>
                <a:gd name="T21" fmla="*/ 296 h 2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36" h="296">
                  <a:moveTo>
                    <a:pt x="0" y="120"/>
                  </a:moveTo>
                  <a:cubicBezTo>
                    <a:pt x="116" y="60"/>
                    <a:pt x="232" y="0"/>
                    <a:pt x="432" y="24"/>
                  </a:cubicBezTo>
                  <a:cubicBezTo>
                    <a:pt x="632" y="48"/>
                    <a:pt x="976" y="264"/>
                    <a:pt x="1200" y="264"/>
                  </a:cubicBezTo>
                  <a:cubicBezTo>
                    <a:pt x="1424" y="264"/>
                    <a:pt x="1560" y="24"/>
                    <a:pt x="1776" y="24"/>
                  </a:cubicBezTo>
                  <a:cubicBezTo>
                    <a:pt x="1992" y="24"/>
                    <a:pt x="2336" y="232"/>
                    <a:pt x="2496" y="264"/>
                  </a:cubicBezTo>
                  <a:cubicBezTo>
                    <a:pt x="2656" y="296"/>
                    <a:pt x="2696" y="224"/>
                    <a:pt x="2736" y="2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2" name="Freeform 49"/>
            <p:cNvSpPr>
              <a:spLocks/>
            </p:cNvSpPr>
            <p:nvPr/>
          </p:nvSpPr>
          <p:spPr bwMode="auto">
            <a:xfrm flipV="1">
              <a:off x="1841500" y="4734024"/>
              <a:ext cx="4343400" cy="469900"/>
            </a:xfrm>
            <a:custGeom>
              <a:avLst/>
              <a:gdLst>
                <a:gd name="T0" fmla="*/ 0 w 2736"/>
                <a:gd name="T1" fmla="*/ 190500 h 296"/>
                <a:gd name="T2" fmla="*/ 685800 w 2736"/>
                <a:gd name="T3" fmla="*/ 38100 h 296"/>
                <a:gd name="T4" fmla="*/ 1905000 w 2736"/>
                <a:gd name="T5" fmla="*/ 419100 h 296"/>
                <a:gd name="T6" fmla="*/ 2819400 w 2736"/>
                <a:gd name="T7" fmla="*/ 38100 h 296"/>
                <a:gd name="T8" fmla="*/ 3962400 w 2736"/>
                <a:gd name="T9" fmla="*/ 419100 h 296"/>
                <a:gd name="T10" fmla="*/ 4343400 w 2736"/>
                <a:gd name="T11" fmla="*/ 342900 h 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36"/>
                <a:gd name="T19" fmla="*/ 0 h 296"/>
                <a:gd name="T20" fmla="*/ 2736 w 2736"/>
                <a:gd name="T21" fmla="*/ 296 h 2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36" h="296">
                  <a:moveTo>
                    <a:pt x="0" y="120"/>
                  </a:moveTo>
                  <a:cubicBezTo>
                    <a:pt x="116" y="60"/>
                    <a:pt x="232" y="0"/>
                    <a:pt x="432" y="24"/>
                  </a:cubicBezTo>
                  <a:cubicBezTo>
                    <a:pt x="632" y="48"/>
                    <a:pt x="976" y="264"/>
                    <a:pt x="1200" y="264"/>
                  </a:cubicBezTo>
                  <a:cubicBezTo>
                    <a:pt x="1424" y="264"/>
                    <a:pt x="1560" y="24"/>
                    <a:pt x="1776" y="24"/>
                  </a:cubicBezTo>
                  <a:cubicBezTo>
                    <a:pt x="1992" y="24"/>
                    <a:pt x="2336" y="232"/>
                    <a:pt x="2496" y="264"/>
                  </a:cubicBezTo>
                  <a:cubicBezTo>
                    <a:pt x="2656" y="296"/>
                    <a:pt x="2696" y="224"/>
                    <a:pt x="2736" y="2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aphicFrame>
        <p:nvGraphicFramePr>
          <p:cNvPr id="45" name="Objet 44"/>
          <p:cNvGraphicFramePr>
            <a:graphicFrameLocks noChangeAspect="1"/>
          </p:cNvGraphicFramePr>
          <p:nvPr/>
        </p:nvGraphicFramePr>
        <p:xfrm>
          <a:off x="6714825" y="4392400"/>
          <a:ext cx="1296144" cy="609951"/>
        </p:xfrm>
        <a:graphic>
          <a:graphicData uri="http://schemas.openxmlformats.org/presentationml/2006/ole">
            <p:oleObj spid="_x0000_s4108" name="Équation" r:id="rId5" imgW="888840" imgH="419040" progId="Equation.3">
              <p:embed/>
            </p:oleObj>
          </a:graphicData>
        </a:graphic>
      </p:graphicFrame>
      <p:sp>
        <p:nvSpPr>
          <p:cNvPr id="47" name="Text Box 55"/>
          <p:cNvSpPr txBox="1">
            <a:spLocks noChangeArrowheads="1"/>
          </p:cNvSpPr>
          <p:nvPr/>
        </p:nvSpPr>
        <p:spPr bwMode="auto">
          <a:xfrm>
            <a:off x="1403648" y="5373216"/>
            <a:ext cx="6647974" cy="123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 b="0" baseline="0" dirty="0" smtClean="0">
                <a:latin typeface="Arial" charset="0"/>
              </a:rPr>
              <a:t>Application numérique  (Fibre GI, </a:t>
            </a:r>
            <a:r>
              <a:rPr lang="fr-FR" sz="1600" b="0" baseline="0" dirty="0" err="1" smtClean="0">
                <a:latin typeface="Symbol" pitchFamily="18" charset="2"/>
              </a:rPr>
              <a:t>D</a:t>
            </a:r>
            <a:r>
              <a:rPr lang="fr-FR" sz="1600" b="0" baseline="0" dirty="0" err="1" smtClean="0">
                <a:latin typeface="Arial" charset="0"/>
              </a:rPr>
              <a:t>n</a:t>
            </a:r>
            <a:r>
              <a:rPr lang="fr-FR" sz="1600" b="0" baseline="0" dirty="0" smtClean="0">
                <a:latin typeface="Arial" charset="0"/>
              </a:rPr>
              <a:t> = </a:t>
            </a:r>
            <a:r>
              <a:rPr lang="fr-FR" sz="1600" b="0" baseline="0" dirty="0">
                <a:latin typeface="Arial" charset="0"/>
              </a:rPr>
              <a:t>10</a:t>
            </a:r>
            <a:r>
              <a:rPr lang="fr-FR" sz="1600" b="0" dirty="0">
                <a:latin typeface="Arial" charset="0"/>
              </a:rPr>
              <a:t>-2</a:t>
            </a:r>
            <a:r>
              <a:rPr lang="fr-FR" sz="1600" b="0" baseline="0" dirty="0">
                <a:latin typeface="Arial" charset="0"/>
              </a:rPr>
              <a:t> </a:t>
            </a:r>
            <a:r>
              <a:rPr lang="fr-FR" sz="1600" b="0" baseline="0" dirty="0" smtClean="0">
                <a:latin typeface="Arial" charset="0"/>
              </a:rPr>
              <a:t>) </a:t>
            </a:r>
            <a:r>
              <a:rPr lang="fr-FR" sz="1600" b="0" baseline="0" dirty="0">
                <a:latin typeface="Arial" charset="0"/>
              </a:rPr>
              <a:t>		    	</a:t>
            </a:r>
            <a:endParaRPr lang="fr-FR" sz="1600" b="0" baseline="0" dirty="0" smtClean="0">
              <a:latin typeface="Arial" charset="0"/>
            </a:endParaRPr>
          </a:p>
          <a:p>
            <a:pPr>
              <a:spcBef>
                <a:spcPts val="300"/>
              </a:spcBef>
            </a:pPr>
            <a:r>
              <a:rPr lang="fr-FR" sz="1600" b="0" baseline="0" dirty="0" smtClean="0">
                <a:latin typeface="Arial" charset="0"/>
                <a:sym typeface="Symbol" pitchFamily="18" charset="2"/>
              </a:rPr>
              <a:t>      ON ~ 0.2            </a:t>
            </a:r>
            <a:r>
              <a:rPr lang="fr-FR" sz="1600" b="0" baseline="0" dirty="0" smtClean="0">
                <a:latin typeface="Symbol" pitchFamily="18" charset="2"/>
                <a:sym typeface="Symbol" pitchFamily="18" charset="2"/>
              </a:rPr>
              <a:t> </a:t>
            </a:r>
            <a:r>
              <a:rPr lang="fr-FR" sz="1600" b="0" baseline="0" dirty="0" err="1" smtClean="0">
                <a:latin typeface="Symbol" pitchFamily="18" charset="2"/>
                <a:sym typeface="Symbol" pitchFamily="18" charset="2"/>
              </a:rPr>
              <a:t>q</a:t>
            </a:r>
            <a:r>
              <a:rPr lang="fr-FR" sz="1600" b="0" baseline="-25000" dirty="0" err="1" smtClean="0">
                <a:latin typeface="+mn-lt"/>
                <a:sym typeface="Symbol" pitchFamily="18" charset="2"/>
              </a:rPr>
              <a:t>c</a:t>
            </a:r>
            <a:r>
              <a:rPr lang="fr-FR" sz="1600" b="0" baseline="0" dirty="0" smtClean="0">
                <a:latin typeface="Arial" charset="0"/>
                <a:sym typeface="Symbol" pitchFamily="18" charset="2"/>
              </a:rPr>
              <a:t>~ 6°</a:t>
            </a:r>
          </a:p>
          <a:p>
            <a:pPr>
              <a:spcBef>
                <a:spcPts val="300"/>
              </a:spcBef>
            </a:pPr>
            <a:r>
              <a:rPr lang="fr-FR" sz="1600" b="0" baseline="0" dirty="0" smtClean="0">
                <a:latin typeface="Arial" charset="0"/>
                <a:sym typeface="Symbol" pitchFamily="18" charset="2"/>
              </a:rPr>
              <a:t>      </a:t>
            </a:r>
            <a:r>
              <a:rPr lang="fr-FR" sz="1600" b="0" baseline="0" dirty="0" smtClean="0">
                <a:latin typeface="Symbol" pitchFamily="18" charset="2"/>
                <a:sym typeface="Symbol" pitchFamily="18" charset="2"/>
              </a:rPr>
              <a:t>D</a:t>
            </a:r>
            <a:r>
              <a:rPr lang="fr-FR" sz="1600" b="0" baseline="0" dirty="0" smtClean="0">
                <a:latin typeface="Arial" charset="0"/>
                <a:sym typeface="Symbol" pitchFamily="18" charset="2"/>
              </a:rPr>
              <a:t>T &lt;  ¼ * 1/B      </a:t>
            </a:r>
            <a:r>
              <a:rPr lang="fr-FR" sz="1600" baseline="0" dirty="0" smtClean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Capacité maximale  BL ~ 1 Gb/s </a:t>
            </a:r>
            <a:r>
              <a:rPr lang="fr-FR" sz="1600" baseline="0" dirty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* km</a:t>
            </a:r>
            <a:endParaRPr lang="fr-FR" sz="1600" baseline="0" dirty="0">
              <a:solidFill>
                <a:srgbClr val="FF0000"/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fr-FR" sz="1600" b="0" baseline="0" dirty="0">
                <a:latin typeface="Arial" charset="0"/>
              </a:rPr>
              <a:t>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3"/>
          <p:cNvSpPr>
            <a:spLocks noGrp="1" noChangeArrowheads="1"/>
          </p:cNvSpPr>
          <p:nvPr>
            <p:ph type="title"/>
          </p:nvPr>
        </p:nvSpPr>
        <p:spPr>
          <a:xfrm>
            <a:off x="1257300" y="290513"/>
            <a:ext cx="7543800" cy="457200"/>
          </a:xfrm>
          <a:noFill/>
        </p:spPr>
        <p:txBody>
          <a:bodyPr/>
          <a:lstStyle/>
          <a:p>
            <a:pPr eaLnBrk="1" hangingPunct="1"/>
            <a:r>
              <a:rPr lang="fr-FR" sz="2400" b="1" dirty="0" smtClean="0">
                <a:solidFill>
                  <a:schemeClr val="tx1"/>
                </a:solidFill>
                <a:latin typeface="Arial" charset="0"/>
              </a:rPr>
              <a:t>Propagation guidée : Approche électromagnétique</a:t>
            </a:r>
            <a:endParaRPr lang="en-GB" sz="2400" b="1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815448" y="1257300"/>
            <a:ext cx="29033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 baseline="0" dirty="0">
                <a:latin typeface="Arial" charset="0"/>
              </a:rPr>
              <a:t>Equation de propagation</a:t>
            </a:r>
            <a:endParaRPr lang="en-GB" sz="1800" baseline="0" dirty="0">
              <a:latin typeface="Arial" charset="0"/>
            </a:endParaRPr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4343400" y="1384300"/>
            <a:ext cx="914400" cy="142875"/>
          </a:xfrm>
          <a:custGeom>
            <a:avLst/>
            <a:gdLst>
              <a:gd name="T0" fmla="*/ 30107466 w 21600"/>
              <a:gd name="T1" fmla="*/ 0 h 21600"/>
              <a:gd name="T2" fmla="*/ 0 w 21600"/>
              <a:gd name="T3" fmla="*/ 472533 h 21600"/>
              <a:gd name="T4" fmla="*/ 30107466 w 21600"/>
              <a:gd name="T5" fmla="*/ 945059 h 21600"/>
              <a:gd name="T6" fmla="*/ 38709597 w 21600"/>
              <a:gd name="T7" fmla="*/ 47253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6686 h 21600"/>
              <a:gd name="T14" fmla="*/ 19772 w 21600"/>
              <a:gd name="T15" fmla="*/ 1491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800" y="0"/>
                </a:moveTo>
                <a:lnTo>
                  <a:pt x="16800" y="6686"/>
                </a:lnTo>
                <a:lnTo>
                  <a:pt x="3375" y="6686"/>
                </a:lnTo>
                <a:lnTo>
                  <a:pt x="3375" y="14914"/>
                </a:lnTo>
                <a:lnTo>
                  <a:pt x="16800" y="14914"/>
                </a:lnTo>
                <a:lnTo>
                  <a:pt x="168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6686"/>
                </a:moveTo>
                <a:lnTo>
                  <a:pt x="1350" y="14914"/>
                </a:lnTo>
                <a:lnTo>
                  <a:pt x="2700" y="14914"/>
                </a:lnTo>
                <a:lnTo>
                  <a:pt x="2700" y="6686"/>
                </a:lnTo>
                <a:close/>
              </a:path>
              <a:path w="21600" h="21600">
                <a:moveTo>
                  <a:pt x="0" y="6686"/>
                </a:moveTo>
                <a:lnTo>
                  <a:pt x="0" y="14914"/>
                </a:lnTo>
                <a:lnTo>
                  <a:pt x="675" y="14914"/>
                </a:lnTo>
                <a:lnTo>
                  <a:pt x="675" y="6686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1562913" y="2353421"/>
            <a:ext cx="291765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0" baseline="0" dirty="0">
                <a:latin typeface="Arial" charset="0"/>
              </a:rPr>
              <a:t>Solutions : </a:t>
            </a:r>
            <a:r>
              <a:rPr lang="fr-FR" sz="1400" b="0" baseline="0" dirty="0" smtClean="0">
                <a:latin typeface="Arial" charset="0"/>
              </a:rPr>
              <a:t>modes </a:t>
            </a:r>
            <a:r>
              <a:rPr lang="fr-FR" sz="1400" b="0" baseline="0" dirty="0">
                <a:latin typeface="Arial" charset="0"/>
              </a:rPr>
              <a:t>TE, TH, EH, EH</a:t>
            </a:r>
            <a:endParaRPr lang="en-GB" sz="1400" b="0" baseline="0" dirty="0">
              <a:latin typeface="Arial" charset="0"/>
            </a:endParaRPr>
          </a:p>
        </p:txBody>
      </p:sp>
      <p:grpSp>
        <p:nvGrpSpPr>
          <p:cNvPr id="29" name="Groupe 28"/>
          <p:cNvGrpSpPr/>
          <p:nvPr/>
        </p:nvGrpSpPr>
        <p:grpSpPr>
          <a:xfrm>
            <a:off x="937332" y="4422775"/>
            <a:ext cx="7905189" cy="1929152"/>
            <a:chOff x="937332" y="4422775"/>
            <a:chExt cx="7905189" cy="1929152"/>
          </a:xfrm>
        </p:grpSpPr>
        <p:sp>
          <p:nvSpPr>
            <p:cNvPr id="6153" name="Text Box 9"/>
            <p:cNvSpPr txBox="1">
              <a:spLocks noChangeArrowheads="1"/>
            </p:cNvSpPr>
            <p:nvPr/>
          </p:nvSpPr>
          <p:spPr bwMode="auto">
            <a:xfrm>
              <a:off x="3108325" y="4422775"/>
              <a:ext cx="1841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 b="0" baseline="0"/>
            </a:p>
          </p:txBody>
        </p:sp>
        <p:sp>
          <p:nvSpPr>
            <p:cNvPr id="6154" name="Text Box 11"/>
            <p:cNvSpPr txBox="1">
              <a:spLocks noChangeArrowheads="1"/>
            </p:cNvSpPr>
            <p:nvPr/>
          </p:nvSpPr>
          <p:spPr bwMode="auto">
            <a:xfrm>
              <a:off x="937332" y="4518530"/>
              <a:ext cx="564244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800" baseline="0" dirty="0">
                  <a:latin typeface="Arial" charset="0"/>
                </a:rPr>
                <a:t>Propagation monomode : mode fondamental HE</a:t>
              </a:r>
              <a:r>
                <a:rPr lang="fr-FR" sz="1800" baseline="-25000" dirty="0">
                  <a:latin typeface="Arial" charset="0"/>
                </a:rPr>
                <a:t>11</a:t>
              </a:r>
              <a:endParaRPr lang="en-GB" sz="1800" baseline="0" dirty="0">
                <a:latin typeface="Arial" charset="0"/>
              </a:endParaRPr>
            </a:p>
          </p:txBody>
        </p:sp>
        <p:sp>
          <p:nvSpPr>
            <p:cNvPr id="6155" name="Text Box 12"/>
            <p:cNvSpPr txBox="1">
              <a:spLocks noChangeArrowheads="1"/>
            </p:cNvSpPr>
            <p:nvPr/>
          </p:nvSpPr>
          <p:spPr bwMode="auto">
            <a:xfrm>
              <a:off x="4519776" y="5764154"/>
              <a:ext cx="219643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 b="0" baseline="0" dirty="0" err="1">
                  <a:latin typeface="Symbol" pitchFamily="18" charset="2"/>
                </a:rPr>
                <a:t>F</a:t>
              </a:r>
              <a:r>
                <a:rPr lang="fr-FR" sz="1400" b="0" baseline="-25000" dirty="0" err="1">
                  <a:latin typeface="Arial" charset="0"/>
                </a:rPr>
                <a:t>coeur</a:t>
              </a:r>
              <a:r>
                <a:rPr lang="fr-FR" sz="1400" b="0" baseline="0" dirty="0">
                  <a:latin typeface="Arial" charset="0"/>
                </a:rPr>
                <a:t> = 9 µm, </a:t>
              </a:r>
              <a:r>
                <a:rPr lang="fr-FR" sz="1400" b="0" baseline="0" dirty="0" err="1">
                  <a:latin typeface="Symbol" pitchFamily="18" charset="2"/>
                </a:rPr>
                <a:t>D</a:t>
              </a:r>
              <a:r>
                <a:rPr lang="fr-FR" sz="1400" b="0" baseline="0" dirty="0" err="1">
                  <a:latin typeface="Arial" charset="0"/>
                </a:rPr>
                <a:t>n</a:t>
              </a:r>
              <a:r>
                <a:rPr lang="fr-FR" sz="1400" b="0" baseline="0" dirty="0">
                  <a:latin typeface="Arial" charset="0"/>
                </a:rPr>
                <a:t> = 5 10</a:t>
              </a:r>
              <a:r>
                <a:rPr lang="fr-FR" sz="1400" b="0" dirty="0">
                  <a:latin typeface="Arial" charset="0"/>
                </a:rPr>
                <a:t>-3</a:t>
              </a:r>
              <a:endParaRPr lang="en-GB" sz="1400" b="0" dirty="0">
                <a:latin typeface="Arial" charset="0"/>
              </a:endParaRPr>
            </a:p>
          </p:txBody>
        </p:sp>
        <p:sp>
          <p:nvSpPr>
            <p:cNvPr id="6156" name="Text Box 13"/>
            <p:cNvSpPr txBox="1">
              <a:spLocks noChangeArrowheads="1"/>
            </p:cNvSpPr>
            <p:nvPr/>
          </p:nvSpPr>
          <p:spPr bwMode="auto">
            <a:xfrm>
              <a:off x="1247244" y="5763046"/>
              <a:ext cx="267573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 b="0" baseline="0" dirty="0">
                  <a:latin typeface="Arial" charset="0"/>
                </a:rPr>
                <a:t>Domaine spectral  1.2 – 1.7 µm</a:t>
              </a:r>
              <a:endParaRPr lang="en-GB" sz="1400" b="0" baseline="0" dirty="0">
                <a:latin typeface="Arial" charset="0"/>
              </a:endParaRPr>
            </a:p>
          </p:txBody>
        </p:sp>
        <p:sp>
          <p:nvSpPr>
            <p:cNvPr id="6157" name="AutoShape 14"/>
            <p:cNvSpPr>
              <a:spLocks noChangeArrowheads="1"/>
            </p:cNvSpPr>
            <p:nvPr/>
          </p:nvSpPr>
          <p:spPr bwMode="auto">
            <a:xfrm>
              <a:off x="3956757" y="5859255"/>
              <a:ext cx="576000" cy="117475"/>
            </a:xfrm>
            <a:custGeom>
              <a:avLst/>
              <a:gdLst>
                <a:gd name="T0" fmla="*/ 20907976 w 21600"/>
                <a:gd name="T1" fmla="*/ 0 h 21600"/>
                <a:gd name="T2" fmla="*/ 0 w 21600"/>
                <a:gd name="T3" fmla="*/ 319456 h 21600"/>
                <a:gd name="T4" fmla="*/ 20907976 w 21600"/>
                <a:gd name="T5" fmla="*/ 638906 h 21600"/>
                <a:gd name="T6" fmla="*/ 26881666 w 21600"/>
                <a:gd name="T7" fmla="*/ 319456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6686 h 21600"/>
                <a:gd name="T14" fmla="*/ 19772 w 21600"/>
                <a:gd name="T15" fmla="*/ 1491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800" y="0"/>
                  </a:moveTo>
                  <a:lnTo>
                    <a:pt x="16800" y="6686"/>
                  </a:lnTo>
                  <a:lnTo>
                    <a:pt x="3375" y="6686"/>
                  </a:lnTo>
                  <a:lnTo>
                    <a:pt x="3375" y="14914"/>
                  </a:lnTo>
                  <a:lnTo>
                    <a:pt x="16800" y="14914"/>
                  </a:lnTo>
                  <a:lnTo>
                    <a:pt x="168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6686"/>
                  </a:moveTo>
                  <a:lnTo>
                    <a:pt x="1350" y="14914"/>
                  </a:lnTo>
                  <a:lnTo>
                    <a:pt x="2700" y="14914"/>
                  </a:lnTo>
                  <a:lnTo>
                    <a:pt x="2700" y="6686"/>
                  </a:lnTo>
                  <a:close/>
                </a:path>
                <a:path w="21600" h="21600">
                  <a:moveTo>
                    <a:pt x="0" y="6686"/>
                  </a:moveTo>
                  <a:lnTo>
                    <a:pt x="0" y="14914"/>
                  </a:lnTo>
                  <a:lnTo>
                    <a:pt x="675" y="14914"/>
                  </a:lnTo>
                  <a:lnTo>
                    <a:pt x="675" y="668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23" name="Groupe 22"/>
            <p:cNvGrpSpPr/>
            <p:nvPr/>
          </p:nvGrpSpPr>
          <p:grpSpPr>
            <a:xfrm>
              <a:off x="2862064" y="4912252"/>
              <a:ext cx="3726160" cy="505676"/>
              <a:chOff x="2286000" y="4584700"/>
              <a:chExt cx="4343400" cy="939800"/>
            </a:xfrm>
          </p:grpSpPr>
          <p:sp>
            <p:nvSpPr>
              <p:cNvPr id="6158" name="Rectangle 16"/>
              <p:cNvSpPr>
                <a:spLocks noChangeArrowheads="1"/>
              </p:cNvSpPr>
              <p:nvPr/>
            </p:nvSpPr>
            <p:spPr bwMode="auto">
              <a:xfrm>
                <a:off x="2286000" y="4584700"/>
                <a:ext cx="4343400" cy="939800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160" name="Rectangle 26"/>
              <p:cNvSpPr>
                <a:spLocks noChangeArrowheads="1"/>
              </p:cNvSpPr>
              <p:nvPr/>
            </p:nvSpPr>
            <p:spPr bwMode="auto">
              <a:xfrm>
                <a:off x="2286000" y="5143500"/>
                <a:ext cx="4343400" cy="368300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161" name="Rectangle 27"/>
              <p:cNvSpPr>
                <a:spLocks noChangeArrowheads="1"/>
              </p:cNvSpPr>
              <p:nvPr/>
            </p:nvSpPr>
            <p:spPr bwMode="auto">
              <a:xfrm>
                <a:off x="2286000" y="4584700"/>
                <a:ext cx="4343400" cy="368300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162" name="Freeform 28"/>
              <p:cNvSpPr>
                <a:spLocks/>
              </p:cNvSpPr>
              <p:nvPr/>
            </p:nvSpPr>
            <p:spPr bwMode="auto">
              <a:xfrm>
                <a:off x="2667000" y="4838700"/>
                <a:ext cx="304800" cy="381000"/>
              </a:xfrm>
              <a:custGeom>
                <a:avLst/>
                <a:gdLst>
                  <a:gd name="T0" fmla="*/ 0 w 192"/>
                  <a:gd name="T1" fmla="*/ 0 h 432"/>
                  <a:gd name="T2" fmla="*/ 304800 w 192"/>
                  <a:gd name="T3" fmla="*/ 211667 h 432"/>
                  <a:gd name="T4" fmla="*/ 0 w 192"/>
                  <a:gd name="T5" fmla="*/ 381000 h 432"/>
                  <a:gd name="T6" fmla="*/ 0 60000 65536"/>
                  <a:gd name="T7" fmla="*/ 0 60000 65536"/>
                  <a:gd name="T8" fmla="*/ 0 60000 65536"/>
                  <a:gd name="T9" fmla="*/ 0 w 192"/>
                  <a:gd name="T10" fmla="*/ 0 h 432"/>
                  <a:gd name="T11" fmla="*/ 192 w 192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2" h="432">
                    <a:moveTo>
                      <a:pt x="0" y="0"/>
                    </a:moveTo>
                    <a:cubicBezTo>
                      <a:pt x="96" y="84"/>
                      <a:pt x="192" y="168"/>
                      <a:pt x="192" y="240"/>
                    </a:cubicBezTo>
                    <a:cubicBezTo>
                      <a:pt x="192" y="312"/>
                      <a:pt x="32" y="400"/>
                      <a:pt x="0" y="432"/>
                    </a:cubicBezTo>
                  </a:path>
                </a:pathLst>
              </a:custGeom>
              <a:noFill/>
              <a:ln w="38100" cmpd="sng">
                <a:solidFill>
                  <a:srgbClr val="CC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6163" name="Text Box 29"/>
            <p:cNvSpPr txBox="1">
              <a:spLocks noChangeArrowheads="1"/>
            </p:cNvSpPr>
            <p:nvPr/>
          </p:nvSpPr>
          <p:spPr bwMode="auto">
            <a:xfrm>
              <a:off x="1114425" y="5454101"/>
              <a:ext cx="662392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600" b="0" baseline="0" dirty="0">
                  <a:latin typeface="Arial" charset="0"/>
                </a:rPr>
                <a:t>Dimensions du guide imposées pour maintenir propagation monomode</a:t>
              </a:r>
              <a:endParaRPr lang="en-GB" sz="1600" b="0" baseline="0" dirty="0">
                <a:latin typeface="Arial" charset="0"/>
              </a:endParaRPr>
            </a:p>
          </p:txBody>
        </p:sp>
        <p:sp>
          <p:nvSpPr>
            <p:cNvPr id="31" name="Text Box 13"/>
            <p:cNvSpPr txBox="1">
              <a:spLocks noChangeArrowheads="1"/>
            </p:cNvSpPr>
            <p:nvPr/>
          </p:nvSpPr>
          <p:spPr bwMode="auto">
            <a:xfrm>
              <a:off x="1249516" y="6038278"/>
              <a:ext cx="554510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 b="0" baseline="0" dirty="0" smtClean="0">
                  <a:latin typeface="Arial" charset="0"/>
                </a:rPr>
                <a:t>Répartition spatiale du champ  optique (approximation gaussienne) </a:t>
              </a:r>
              <a:endParaRPr lang="en-GB" sz="1400" b="0" baseline="0" dirty="0">
                <a:latin typeface="Arial" charset="0"/>
              </a:endParaRPr>
            </a:p>
          </p:txBody>
        </p:sp>
        <p:sp>
          <p:nvSpPr>
            <p:cNvPr id="32" name="Text Box 12"/>
            <p:cNvSpPr txBox="1">
              <a:spLocks noChangeArrowheads="1"/>
            </p:cNvSpPr>
            <p:nvPr/>
          </p:nvSpPr>
          <p:spPr bwMode="auto">
            <a:xfrm>
              <a:off x="7324733" y="6044150"/>
              <a:ext cx="151778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 b="0" baseline="0" dirty="0" err="1" smtClean="0">
                  <a:latin typeface="Arial" pitchFamily="34" charset="0"/>
                  <a:cs typeface="Arial" pitchFamily="34" charset="0"/>
                </a:rPr>
                <a:t>S</a:t>
              </a:r>
              <a:r>
                <a:rPr lang="fr-FR" sz="1400" b="0" baseline="-25000" dirty="0" err="1" smtClean="0">
                  <a:latin typeface="Arial" charset="0"/>
                </a:rPr>
                <a:t>eff</a:t>
              </a:r>
              <a:r>
                <a:rPr lang="fr-FR" sz="1400" b="0" baseline="0" dirty="0" smtClean="0">
                  <a:latin typeface="Arial" charset="0"/>
                </a:rPr>
                <a:t> </a:t>
              </a:r>
              <a:r>
                <a:rPr lang="fr-FR" sz="1400" b="0" baseline="0" dirty="0">
                  <a:latin typeface="Arial" charset="0"/>
                </a:rPr>
                <a:t>= </a:t>
              </a:r>
              <a:r>
                <a:rPr lang="fr-FR" sz="1400" b="0" baseline="0" dirty="0" smtClean="0">
                  <a:latin typeface="Arial" charset="0"/>
                </a:rPr>
                <a:t> 50-80 µm</a:t>
              </a:r>
              <a:r>
                <a:rPr lang="fr-FR" sz="1400" b="0" dirty="0" smtClean="0">
                  <a:latin typeface="Arial" charset="0"/>
                </a:rPr>
                <a:t>2</a:t>
              </a:r>
              <a:endParaRPr lang="en-GB" sz="1400" b="0" dirty="0">
                <a:latin typeface="Arial" charset="0"/>
              </a:endParaRPr>
            </a:p>
          </p:txBody>
        </p:sp>
        <p:sp>
          <p:nvSpPr>
            <p:cNvPr id="34" name="AutoShape 14"/>
            <p:cNvSpPr>
              <a:spLocks noChangeArrowheads="1"/>
            </p:cNvSpPr>
            <p:nvPr/>
          </p:nvSpPr>
          <p:spPr bwMode="auto">
            <a:xfrm>
              <a:off x="6752088" y="6139251"/>
              <a:ext cx="576000" cy="117475"/>
            </a:xfrm>
            <a:custGeom>
              <a:avLst/>
              <a:gdLst>
                <a:gd name="T0" fmla="*/ 20907976 w 21600"/>
                <a:gd name="T1" fmla="*/ 0 h 21600"/>
                <a:gd name="T2" fmla="*/ 0 w 21600"/>
                <a:gd name="T3" fmla="*/ 319456 h 21600"/>
                <a:gd name="T4" fmla="*/ 20907976 w 21600"/>
                <a:gd name="T5" fmla="*/ 638906 h 21600"/>
                <a:gd name="T6" fmla="*/ 26881666 w 21600"/>
                <a:gd name="T7" fmla="*/ 319456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6686 h 21600"/>
                <a:gd name="T14" fmla="*/ 19772 w 21600"/>
                <a:gd name="T15" fmla="*/ 1491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800" y="0"/>
                  </a:moveTo>
                  <a:lnTo>
                    <a:pt x="16800" y="6686"/>
                  </a:lnTo>
                  <a:lnTo>
                    <a:pt x="3375" y="6686"/>
                  </a:lnTo>
                  <a:lnTo>
                    <a:pt x="3375" y="14914"/>
                  </a:lnTo>
                  <a:lnTo>
                    <a:pt x="16800" y="14914"/>
                  </a:lnTo>
                  <a:lnTo>
                    <a:pt x="168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6686"/>
                  </a:moveTo>
                  <a:lnTo>
                    <a:pt x="1350" y="14914"/>
                  </a:lnTo>
                  <a:lnTo>
                    <a:pt x="2700" y="14914"/>
                  </a:lnTo>
                  <a:lnTo>
                    <a:pt x="2700" y="6686"/>
                  </a:lnTo>
                  <a:close/>
                </a:path>
                <a:path w="21600" h="21600">
                  <a:moveTo>
                    <a:pt x="0" y="6686"/>
                  </a:moveTo>
                  <a:lnTo>
                    <a:pt x="0" y="14914"/>
                  </a:lnTo>
                  <a:lnTo>
                    <a:pt x="675" y="14914"/>
                  </a:lnTo>
                  <a:lnTo>
                    <a:pt x="675" y="668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pic>
        <p:nvPicPr>
          <p:cNvPr id="6164" name="Picture 31" descr="Mod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8201" y="2189792"/>
            <a:ext cx="317214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47" name="Object 32"/>
          <p:cNvGraphicFramePr>
            <a:graphicFrameLocks noChangeAspect="1"/>
          </p:cNvGraphicFramePr>
          <p:nvPr/>
        </p:nvGraphicFramePr>
        <p:xfrm>
          <a:off x="1559256" y="2872864"/>
          <a:ext cx="1315616" cy="385782"/>
        </p:xfrm>
        <a:graphic>
          <a:graphicData uri="http://schemas.openxmlformats.org/presentationml/2006/ole">
            <p:oleObj spid="_x0000_s6147" name="Equation" r:id="rId4" imgW="1562040" imgH="457200" progId="">
              <p:embed/>
            </p:oleObj>
          </a:graphicData>
        </a:graphic>
      </p:graphicFrame>
      <p:graphicFrame>
        <p:nvGraphicFramePr>
          <p:cNvPr id="6148" name="Object 33"/>
          <p:cNvGraphicFramePr>
            <a:graphicFrameLocks noChangeAspect="1"/>
          </p:cNvGraphicFramePr>
          <p:nvPr/>
        </p:nvGraphicFramePr>
        <p:xfrm>
          <a:off x="1600200" y="3373280"/>
          <a:ext cx="1042806" cy="605407"/>
        </p:xfrm>
        <a:graphic>
          <a:graphicData uri="http://schemas.openxmlformats.org/presentationml/2006/ole">
            <p:oleObj spid="_x0000_s6148" name="Equation" r:id="rId5" imgW="1091880" imgH="634680" progId="">
              <p:embed/>
            </p:oleObj>
          </a:graphicData>
        </a:graphic>
      </p:graphicFrame>
      <p:sp>
        <p:nvSpPr>
          <p:cNvPr id="6165" name="Text Box 35"/>
          <p:cNvSpPr txBox="1">
            <a:spLocks noChangeArrowheads="1"/>
          </p:cNvSpPr>
          <p:nvPr/>
        </p:nvSpPr>
        <p:spPr bwMode="auto">
          <a:xfrm>
            <a:off x="2964296" y="2904680"/>
            <a:ext cx="18453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0" baseline="0" dirty="0"/>
              <a:t>(fréquence normalisée)</a:t>
            </a:r>
            <a:endParaRPr lang="en-GB" sz="1400" b="0" baseline="0" dirty="0"/>
          </a:p>
        </p:txBody>
      </p:sp>
      <p:sp>
        <p:nvSpPr>
          <p:cNvPr id="6166" name="Text Box 36"/>
          <p:cNvSpPr txBox="1">
            <a:spLocks noChangeArrowheads="1"/>
          </p:cNvSpPr>
          <p:nvPr/>
        </p:nvSpPr>
        <p:spPr bwMode="auto">
          <a:xfrm>
            <a:off x="2801329" y="3413299"/>
            <a:ext cx="21307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0" baseline="0" dirty="0"/>
              <a:t>(constante de propagation  </a:t>
            </a:r>
          </a:p>
          <a:p>
            <a:r>
              <a:rPr lang="fr-FR" sz="1400" b="0" baseline="0" dirty="0"/>
              <a:t>  normalisée)</a:t>
            </a:r>
            <a:endParaRPr lang="en-GB" sz="1400" b="0" baseline="0" dirty="0"/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1763688" y="1753753"/>
            <a:ext cx="19399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0" baseline="0" dirty="0" smtClean="0">
                <a:latin typeface="Arial" charset="0"/>
              </a:rPr>
              <a:t>Guide cylindrique : </a:t>
            </a:r>
            <a:endParaRPr lang="en-GB" sz="1600" b="0" baseline="0" dirty="0">
              <a:latin typeface="Arial" charset="0"/>
            </a:endParaRPr>
          </a:p>
        </p:txBody>
      </p:sp>
      <p:graphicFrame>
        <p:nvGraphicFramePr>
          <p:cNvPr id="2" name="Object 5"/>
          <p:cNvGraphicFramePr>
            <a:graphicFrameLocks noChangeAspect="1"/>
          </p:cNvGraphicFramePr>
          <p:nvPr/>
        </p:nvGraphicFramePr>
        <p:xfrm>
          <a:off x="5832475" y="1177925"/>
          <a:ext cx="1947863" cy="595313"/>
        </p:xfrm>
        <a:graphic>
          <a:graphicData uri="http://schemas.openxmlformats.org/presentationml/2006/ole">
            <p:oleObj spid="_x0000_s6149" name="Équation" r:id="rId6" imgW="1371600" imgH="419040" progId="Equation.3">
              <p:embed/>
            </p:oleObj>
          </a:graphicData>
        </a:graphic>
      </p:graphicFrame>
      <p:graphicFrame>
        <p:nvGraphicFramePr>
          <p:cNvPr id="26" name="Object 5"/>
          <p:cNvGraphicFramePr>
            <a:graphicFrameLocks noChangeAspect="1"/>
          </p:cNvGraphicFramePr>
          <p:nvPr/>
        </p:nvGraphicFramePr>
        <p:xfrm>
          <a:off x="3676840" y="1740720"/>
          <a:ext cx="3589338" cy="341312"/>
        </p:xfrm>
        <a:graphic>
          <a:graphicData uri="http://schemas.openxmlformats.org/presentationml/2006/ole">
            <p:oleObj spid="_x0000_s6150" name="Équation" r:id="rId7" imgW="2527200" imgH="241200" progId="Equation.3">
              <p:embed/>
            </p:oleObj>
          </a:graphicData>
        </a:graphic>
      </p:graphicFrame>
      <p:grpSp>
        <p:nvGrpSpPr>
          <p:cNvPr id="30" name="Groupe 29"/>
          <p:cNvGrpSpPr/>
          <p:nvPr/>
        </p:nvGrpSpPr>
        <p:grpSpPr>
          <a:xfrm>
            <a:off x="6358552" y="2311164"/>
            <a:ext cx="476760" cy="1824068"/>
            <a:chOff x="6358552" y="2311164"/>
            <a:chExt cx="476760" cy="1824068"/>
          </a:xfrm>
        </p:grpSpPr>
        <p:sp>
          <p:nvSpPr>
            <p:cNvPr id="27" name="Rectangle 26"/>
            <p:cNvSpPr/>
            <p:nvPr/>
          </p:nvSpPr>
          <p:spPr bwMode="auto">
            <a:xfrm>
              <a:off x="6358552" y="2335232"/>
              <a:ext cx="396000" cy="1800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6445462" y="2311164"/>
              <a:ext cx="389850" cy="1775486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Domaine d’</a:t>
              </a:r>
              <a:r>
                <a:rPr lang="fr-FR" sz="2000" dirty="0" err="1" smtClean="0">
                  <a:latin typeface="Arial" pitchFamily="34" charset="0"/>
                  <a:cs typeface="Arial" pitchFamily="34" charset="0"/>
                </a:rPr>
                <a:t>utlisation</a:t>
              </a:r>
              <a:endParaRPr lang="fr-FR" sz="20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>
            <a:spLocks noGrp="1" noChangeArrowheads="1"/>
          </p:cNvSpPr>
          <p:nvPr>
            <p:ph type="title"/>
          </p:nvPr>
        </p:nvSpPr>
        <p:spPr>
          <a:xfrm>
            <a:off x="1257300" y="290513"/>
            <a:ext cx="7543800" cy="457200"/>
          </a:xfrm>
          <a:noFill/>
        </p:spPr>
        <p:txBody>
          <a:bodyPr/>
          <a:lstStyle/>
          <a:p>
            <a:pPr eaLnBrk="1" hangingPunct="1"/>
            <a:r>
              <a:rPr lang="fr-FR" sz="2400" b="1" dirty="0" smtClean="0">
                <a:solidFill>
                  <a:schemeClr val="tx1"/>
                </a:solidFill>
                <a:latin typeface="Arial" charset="0"/>
              </a:rPr>
              <a:t>Limitation des puissances optiques transmises</a:t>
            </a:r>
            <a:endParaRPr lang="en-GB" sz="2400" b="1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51552" y="1296056"/>
            <a:ext cx="8257389" cy="465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fr-FR" sz="1800" baseline="0" dirty="0" smtClean="0">
                <a:latin typeface="Arial" charset="0"/>
              </a:rPr>
              <a:t>Les puissances optiques injectées dans une fibre sont limitées</a:t>
            </a:r>
          </a:p>
          <a:p>
            <a:pPr marL="180975" indent="180975">
              <a:lnSpc>
                <a:spcPct val="90000"/>
              </a:lnSpc>
              <a:spcBef>
                <a:spcPts val="300"/>
              </a:spcBef>
              <a:buFontTx/>
              <a:buChar char="-"/>
            </a:pPr>
            <a:r>
              <a:rPr lang="fr-FR" sz="1600" b="0" baseline="0" dirty="0" smtClean="0">
                <a:latin typeface="Arial" charset="0"/>
              </a:rPr>
              <a:t>Puissances des lasers à semi-conducteur   (</a:t>
            </a:r>
            <a:r>
              <a:rPr lang="fr-FR" sz="1600" b="0" baseline="0" dirty="0" err="1" smtClean="0">
                <a:latin typeface="Arial" charset="0"/>
              </a:rPr>
              <a:t>P</a:t>
            </a:r>
            <a:r>
              <a:rPr lang="fr-FR" sz="1600" b="0" baseline="-25000" dirty="0" err="1" smtClean="0">
                <a:latin typeface="Arial" charset="0"/>
              </a:rPr>
              <a:t>max</a:t>
            </a:r>
            <a:r>
              <a:rPr lang="fr-FR" sz="1600" b="0" baseline="0" dirty="0" smtClean="0">
                <a:latin typeface="Arial" charset="0"/>
              </a:rPr>
              <a:t> ~100mW)</a:t>
            </a:r>
          </a:p>
          <a:p>
            <a:pPr marL="180975" indent="180975">
              <a:lnSpc>
                <a:spcPct val="90000"/>
              </a:lnSpc>
              <a:spcBef>
                <a:spcPts val="300"/>
              </a:spcBef>
              <a:buFontTx/>
              <a:buChar char="-"/>
            </a:pPr>
            <a:r>
              <a:rPr lang="fr-FR" sz="1600" b="0" baseline="0" dirty="0" smtClean="0">
                <a:latin typeface="Arial" charset="0"/>
              </a:rPr>
              <a:t>Effets non-linéaires induits par les interactions de l’onde avec la silice (1 à 10mW)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fr-FR" sz="1800" baseline="0" dirty="0" smtClean="0">
              <a:latin typeface="Arial" charset="0"/>
            </a:endParaRPr>
          </a:p>
          <a:p>
            <a:pPr>
              <a:lnSpc>
                <a:spcPct val="150000"/>
              </a:lnSpc>
            </a:pPr>
            <a:r>
              <a:rPr lang="fr-FR" sz="1800" baseline="0" dirty="0" smtClean="0">
                <a:latin typeface="Arial" charset="0"/>
              </a:rPr>
              <a:t>Principaux effets non-linéaires</a:t>
            </a:r>
          </a:p>
          <a:p>
            <a:pPr marL="180975" indent="180975">
              <a:lnSpc>
                <a:spcPct val="90000"/>
              </a:lnSpc>
              <a:spcBef>
                <a:spcPts val="600"/>
              </a:spcBef>
              <a:buFontTx/>
              <a:buChar char="-"/>
            </a:pPr>
            <a:r>
              <a:rPr lang="fr-FR" sz="1600" b="0" baseline="0" dirty="0" smtClean="0">
                <a:latin typeface="Arial" charset="0"/>
              </a:rPr>
              <a:t>Effet  Kerr : déformation du nuage électronique du Si0</a:t>
            </a:r>
            <a:r>
              <a:rPr lang="fr-FR" sz="1600" b="0" baseline="-25000" dirty="0" smtClean="0">
                <a:latin typeface="Arial" charset="0"/>
              </a:rPr>
              <a:t>2</a:t>
            </a:r>
            <a:r>
              <a:rPr lang="fr-FR" sz="1600" b="0" baseline="0" dirty="0" smtClean="0">
                <a:latin typeface="Arial" charset="0"/>
              </a:rPr>
              <a:t> (Silice) par le champ optique</a:t>
            </a:r>
          </a:p>
          <a:p>
            <a:pPr marL="180975" lvl="1" indent="180975">
              <a:lnSpc>
                <a:spcPct val="90000"/>
              </a:lnSpc>
              <a:spcBef>
                <a:spcPts val="600"/>
              </a:spcBef>
            </a:pPr>
            <a:r>
              <a:rPr lang="fr-FR" sz="1400" b="0" i="1" baseline="0" dirty="0" smtClean="0">
                <a:latin typeface="Arial" charset="0"/>
              </a:rPr>
              <a:t>    </a:t>
            </a:r>
            <a:r>
              <a:rPr lang="fr-FR" sz="1400" b="0" i="1" baseline="0" dirty="0" smtClean="0">
                <a:latin typeface="Arial" charset="0"/>
                <a:sym typeface="Symbol"/>
              </a:rPr>
              <a:t>  </a:t>
            </a:r>
            <a:r>
              <a:rPr lang="fr-FR" sz="1400" b="0" i="1" baseline="0" dirty="0" smtClean="0">
                <a:latin typeface="Arial" charset="0"/>
              </a:rPr>
              <a:t>L ’indice optique de la silice dépend (faiblement) de l ’intensité du champ optique</a:t>
            </a:r>
          </a:p>
          <a:p>
            <a:pPr marL="180975" indent="180975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fr-FR" sz="1600" b="0" baseline="0" dirty="0" smtClean="0">
              <a:latin typeface="Arial" charset="0"/>
            </a:endParaRPr>
          </a:p>
          <a:p>
            <a:pPr marL="180975" indent="180975">
              <a:lnSpc>
                <a:spcPct val="90000"/>
              </a:lnSpc>
              <a:spcBef>
                <a:spcPts val="600"/>
              </a:spcBef>
              <a:buFontTx/>
              <a:buChar char="-"/>
            </a:pPr>
            <a:endParaRPr lang="fr-FR" sz="1600" b="0" baseline="0" dirty="0" smtClean="0">
              <a:latin typeface="Arial" charset="0"/>
            </a:endParaRPr>
          </a:p>
          <a:p>
            <a:pPr marL="180975" indent="180975">
              <a:lnSpc>
                <a:spcPct val="90000"/>
              </a:lnSpc>
              <a:spcBef>
                <a:spcPts val="600"/>
              </a:spcBef>
              <a:buFontTx/>
              <a:buChar char="-"/>
            </a:pPr>
            <a:endParaRPr lang="fr-FR" sz="1600" b="0" baseline="0" dirty="0" smtClean="0">
              <a:latin typeface="Arial" charset="0"/>
            </a:endParaRPr>
          </a:p>
          <a:p>
            <a:pPr marL="180975" indent="180975">
              <a:lnSpc>
                <a:spcPct val="90000"/>
              </a:lnSpc>
              <a:spcBef>
                <a:spcPts val="600"/>
              </a:spcBef>
              <a:buFontTx/>
              <a:buChar char="-"/>
            </a:pPr>
            <a:endParaRPr lang="fr-FR" sz="1600" b="0" baseline="0" dirty="0" smtClean="0">
              <a:latin typeface="Arial" charset="0"/>
            </a:endParaRPr>
          </a:p>
          <a:p>
            <a:pPr marL="180975" indent="180975">
              <a:lnSpc>
                <a:spcPct val="90000"/>
              </a:lnSpc>
              <a:spcBef>
                <a:spcPts val="600"/>
              </a:spcBef>
              <a:buFontTx/>
              <a:buChar char="-"/>
            </a:pPr>
            <a:r>
              <a:rPr lang="fr-FR" sz="1600" b="0" baseline="0" dirty="0" smtClean="0">
                <a:latin typeface="Arial" charset="0"/>
              </a:rPr>
              <a:t>Effet  Brillouin : vibrations de la Silice</a:t>
            </a:r>
            <a:r>
              <a:rPr lang="fr-FR" sz="1600" b="0" i="1" baseline="0" dirty="0" smtClean="0">
                <a:latin typeface="Arial" charset="0"/>
                <a:sym typeface="Symbol"/>
              </a:rPr>
              <a:t> </a:t>
            </a:r>
            <a:r>
              <a:rPr lang="fr-FR" sz="1600" b="0" baseline="0" dirty="0" smtClean="0">
                <a:latin typeface="Arial" charset="0"/>
              </a:rPr>
              <a:t> Excitation de modes de vibration acoustique</a:t>
            </a:r>
          </a:p>
          <a:p>
            <a:pPr marL="180975" indent="180975">
              <a:lnSpc>
                <a:spcPct val="90000"/>
              </a:lnSpc>
              <a:spcBef>
                <a:spcPts val="600"/>
              </a:spcBef>
            </a:pPr>
            <a:r>
              <a:rPr lang="fr-FR" sz="1400" b="0" i="1" baseline="0" dirty="0" smtClean="0">
                <a:latin typeface="Arial" charset="0"/>
              </a:rPr>
              <a:t>    </a:t>
            </a:r>
            <a:r>
              <a:rPr lang="fr-FR" sz="1400" b="0" i="1" baseline="0" dirty="0" smtClean="0">
                <a:latin typeface="Arial" charset="0"/>
                <a:sym typeface="Symbol"/>
              </a:rPr>
              <a:t>  variations périodiques d’indice</a:t>
            </a:r>
            <a:r>
              <a:rPr lang="fr-FR" sz="1400" b="0" i="1" baseline="0" dirty="0" smtClean="0">
                <a:latin typeface="Arial" charset="0"/>
              </a:rPr>
              <a:t> : </a:t>
            </a:r>
            <a:r>
              <a:rPr lang="fr-FR" sz="1400" i="1" baseline="0" dirty="0" smtClean="0">
                <a:latin typeface="Arial" charset="0"/>
              </a:rPr>
              <a:t>réflecteurs distribués</a:t>
            </a:r>
          </a:p>
          <a:p>
            <a:pPr marL="180975" indent="180975">
              <a:lnSpc>
                <a:spcPct val="90000"/>
              </a:lnSpc>
              <a:spcBef>
                <a:spcPts val="600"/>
              </a:spcBef>
            </a:pPr>
            <a:endParaRPr lang="fr-FR" sz="1600" b="0" baseline="0" dirty="0" smtClean="0">
              <a:latin typeface="Arial" charset="0"/>
            </a:endParaRPr>
          </a:p>
          <a:p>
            <a:pPr marL="180975" indent="180975">
              <a:lnSpc>
                <a:spcPct val="90000"/>
              </a:lnSpc>
              <a:spcBef>
                <a:spcPts val="600"/>
              </a:spcBef>
            </a:pPr>
            <a:endParaRPr lang="fr-FR" sz="1600" b="0" baseline="0" dirty="0">
              <a:latin typeface="Arial" charset="0"/>
            </a:endParaRPr>
          </a:p>
          <a:p>
            <a:pPr>
              <a:lnSpc>
                <a:spcPct val="40000"/>
              </a:lnSpc>
              <a:spcBef>
                <a:spcPts val="600"/>
              </a:spcBef>
            </a:pPr>
            <a:endParaRPr lang="fr-FR" sz="2000" baseline="0" dirty="0">
              <a:latin typeface="Arial" charset="0"/>
            </a:endParaRPr>
          </a:p>
        </p:txBody>
      </p:sp>
      <p:graphicFrame>
        <p:nvGraphicFramePr>
          <p:cNvPr id="6" name="Object 61"/>
          <p:cNvGraphicFramePr>
            <a:graphicFrameLocks noChangeAspect="1"/>
          </p:cNvGraphicFramePr>
          <p:nvPr/>
        </p:nvGraphicFramePr>
        <p:xfrm>
          <a:off x="1403649" y="3573017"/>
          <a:ext cx="1129972" cy="432048"/>
        </p:xfrm>
        <a:graphic>
          <a:graphicData uri="http://schemas.openxmlformats.org/presentationml/2006/ole">
            <p:oleObj spid="_x0000_s156674" name="Equation" r:id="rId3" imgW="1295280" imgH="495000" progId="">
              <p:embed/>
            </p:oleObj>
          </a:graphicData>
        </a:graphic>
      </p:graphicFrame>
      <p:graphicFrame>
        <p:nvGraphicFramePr>
          <p:cNvPr id="8" name="Object 63"/>
          <p:cNvGraphicFramePr>
            <a:graphicFrameLocks noChangeAspect="1"/>
          </p:cNvGraphicFramePr>
          <p:nvPr/>
        </p:nvGraphicFramePr>
        <p:xfrm>
          <a:off x="3341136" y="3581227"/>
          <a:ext cx="2808312" cy="458260"/>
        </p:xfrm>
        <a:graphic>
          <a:graphicData uri="http://schemas.openxmlformats.org/presentationml/2006/ole">
            <p:oleObj spid="_x0000_s156676" name="Equation" r:id="rId4" imgW="3035160" imgH="495000" progId="">
              <p:embed/>
            </p:oleObj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473684" y="3602493"/>
            <a:ext cx="1800200" cy="420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600" dirty="0">
                <a:solidFill>
                  <a:srgbClr val="FF0000"/>
                </a:solidFill>
                <a:latin typeface="Arial" charset="0"/>
              </a:rPr>
              <a:t>Génération de </a:t>
            </a:r>
          </a:p>
          <a:p>
            <a:pPr algn="ctr"/>
            <a:r>
              <a:rPr lang="fr-FR" sz="1600" dirty="0">
                <a:solidFill>
                  <a:srgbClr val="FF0000"/>
                </a:solidFill>
                <a:latin typeface="Arial" charset="0"/>
              </a:rPr>
              <a:t>nouvelles fréquences</a:t>
            </a:r>
            <a:endParaRPr lang="fr-FR" sz="1600" dirty="0">
              <a:latin typeface="Arial" charset="0"/>
            </a:endParaRPr>
          </a:p>
        </p:txBody>
      </p:sp>
      <p:sp>
        <p:nvSpPr>
          <p:cNvPr id="10" name="AutoShape 14"/>
          <p:cNvSpPr>
            <a:spLocks noChangeArrowheads="1"/>
          </p:cNvSpPr>
          <p:nvPr/>
        </p:nvSpPr>
        <p:spPr bwMode="auto">
          <a:xfrm>
            <a:off x="2670316" y="3733452"/>
            <a:ext cx="576000" cy="117475"/>
          </a:xfrm>
          <a:custGeom>
            <a:avLst/>
            <a:gdLst>
              <a:gd name="T0" fmla="*/ 20907976 w 21600"/>
              <a:gd name="T1" fmla="*/ 0 h 21600"/>
              <a:gd name="T2" fmla="*/ 0 w 21600"/>
              <a:gd name="T3" fmla="*/ 319456 h 21600"/>
              <a:gd name="T4" fmla="*/ 20907976 w 21600"/>
              <a:gd name="T5" fmla="*/ 638906 h 21600"/>
              <a:gd name="T6" fmla="*/ 26881666 w 21600"/>
              <a:gd name="T7" fmla="*/ 31945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6686 h 21600"/>
              <a:gd name="T14" fmla="*/ 19772 w 21600"/>
              <a:gd name="T15" fmla="*/ 1491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800" y="0"/>
                </a:moveTo>
                <a:lnTo>
                  <a:pt x="16800" y="6686"/>
                </a:lnTo>
                <a:lnTo>
                  <a:pt x="3375" y="6686"/>
                </a:lnTo>
                <a:lnTo>
                  <a:pt x="3375" y="14914"/>
                </a:lnTo>
                <a:lnTo>
                  <a:pt x="16800" y="14914"/>
                </a:lnTo>
                <a:lnTo>
                  <a:pt x="168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6686"/>
                </a:moveTo>
                <a:lnTo>
                  <a:pt x="1350" y="14914"/>
                </a:lnTo>
                <a:lnTo>
                  <a:pt x="2700" y="14914"/>
                </a:lnTo>
                <a:lnTo>
                  <a:pt x="2700" y="6686"/>
                </a:lnTo>
                <a:close/>
              </a:path>
              <a:path w="21600" h="21600">
                <a:moveTo>
                  <a:pt x="0" y="6686"/>
                </a:moveTo>
                <a:lnTo>
                  <a:pt x="0" y="14914"/>
                </a:lnTo>
                <a:lnTo>
                  <a:pt x="675" y="14914"/>
                </a:lnTo>
                <a:lnTo>
                  <a:pt x="675" y="6686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695691" y="5618716"/>
            <a:ext cx="3600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600" dirty="0">
                <a:solidFill>
                  <a:srgbClr val="FF0000"/>
                </a:solidFill>
                <a:latin typeface="Arial" charset="0"/>
              </a:rPr>
              <a:t>Limitation des </a:t>
            </a:r>
            <a:r>
              <a:rPr lang="fr-FR" sz="1600" dirty="0" smtClean="0">
                <a:solidFill>
                  <a:srgbClr val="FF0000"/>
                </a:solidFill>
                <a:latin typeface="Arial" charset="0"/>
              </a:rPr>
              <a:t>puissances injectées</a:t>
            </a:r>
            <a:r>
              <a:rPr lang="fr-FR" sz="1600" baseline="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fr-FR" sz="1600" dirty="0" smtClean="0">
                <a:solidFill>
                  <a:srgbClr val="FF0000"/>
                </a:solidFill>
                <a:latin typeface="Arial" charset="0"/>
              </a:rPr>
              <a:t>(+</a:t>
            </a:r>
            <a:r>
              <a:rPr lang="fr-FR" sz="1600" dirty="0">
                <a:solidFill>
                  <a:srgbClr val="FF0000"/>
                </a:solidFill>
                <a:latin typeface="Arial" charset="0"/>
              </a:rPr>
              <a:t>7 à +15 </a:t>
            </a:r>
            <a:r>
              <a:rPr lang="fr-FR" sz="1600" dirty="0" smtClean="0">
                <a:solidFill>
                  <a:srgbClr val="FF0000"/>
                </a:solidFill>
                <a:latin typeface="Arial" charset="0"/>
              </a:rPr>
              <a:t>dBm)</a:t>
            </a:r>
            <a:endParaRPr lang="fr-FR" sz="1600" dirty="0">
              <a:latin typeface="Arial" charset="0"/>
            </a:endParaRPr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34112" y="5255664"/>
            <a:ext cx="1735088" cy="1172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90513"/>
            <a:ext cx="7315200" cy="457200"/>
          </a:xfrm>
        </p:spPr>
        <p:txBody>
          <a:bodyPr/>
          <a:lstStyle/>
          <a:p>
            <a:pPr eaLnBrk="1" hangingPunct="1"/>
            <a:r>
              <a:rPr lang="fr-FR" sz="2400" b="1" smtClean="0">
                <a:latin typeface="Arial" charset="0"/>
              </a:rPr>
              <a:t>Fibres monomodes : dispersion chromatique</a:t>
            </a:r>
            <a:endParaRPr lang="en-GB" sz="2400" b="1" smtClean="0">
              <a:latin typeface="Arial" charset="0"/>
            </a:endParaRPr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657225" y="1326601"/>
            <a:ext cx="2826415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800" baseline="0" dirty="0">
                <a:latin typeface="Arial" charset="0"/>
              </a:rPr>
              <a:t>Dispersion chromatique</a:t>
            </a:r>
          </a:p>
          <a:p>
            <a:endParaRPr lang="fr-FR" sz="2000" b="0" baseline="0" dirty="0">
              <a:latin typeface="Arial" charset="0"/>
            </a:endParaRPr>
          </a:p>
          <a:p>
            <a:endParaRPr lang="fr-FR" sz="2000" b="0" baseline="0" dirty="0">
              <a:latin typeface="Arial" charset="0"/>
            </a:endParaRPr>
          </a:p>
          <a:p>
            <a:endParaRPr lang="fr-FR" sz="2000" b="0" baseline="0" dirty="0">
              <a:latin typeface="Arial" charset="0"/>
            </a:endParaRPr>
          </a:p>
          <a:p>
            <a:endParaRPr lang="fr-FR" sz="2000" b="0" baseline="0" dirty="0">
              <a:latin typeface="Arial" charset="0"/>
            </a:endParaRPr>
          </a:p>
          <a:p>
            <a:endParaRPr lang="fr-FR" sz="2000" b="0" baseline="0" dirty="0">
              <a:latin typeface="Arial" charset="0"/>
            </a:endParaRPr>
          </a:p>
          <a:p>
            <a:endParaRPr lang="fr-FR" sz="2000" b="0" baseline="0" dirty="0">
              <a:latin typeface="Arial" charset="0"/>
            </a:endParaRPr>
          </a:p>
          <a:p>
            <a:endParaRPr lang="fr-FR" sz="2000" b="0" baseline="0" dirty="0">
              <a:latin typeface="Arial" charset="0"/>
            </a:endParaRPr>
          </a:p>
          <a:p>
            <a:endParaRPr lang="fr-FR" sz="2000" b="0" baseline="0" dirty="0">
              <a:latin typeface="Arial" charset="0"/>
            </a:endParaRPr>
          </a:p>
        </p:txBody>
      </p:sp>
      <p:sp>
        <p:nvSpPr>
          <p:cNvPr id="7174" name="Line 5"/>
          <p:cNvSpPr>
            <a:spLocks noChangeShapeType="1"/>
          </p:cNvSpPr>
          <p:nvPr/>
        </p:nvSpPr>
        <p:spPr bwMode="auto">
          <a:xfrm>
            <a:off x="1981200" y="2550984"/>
            <a:ext cx="457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175" name="Oval 6"/>
          <p:cNvSpPr>
            <a:spLocks noChangeArrowheads="1"/>
          </p:cNvSpPr>
          <p:nvPr/>
        </p:nvSpPr>
        <p:spPr bwMode="auto">
          <a:xfrm>
            <a:off x="4191000" y="2017584"/>
            <a:ext cx="533400" cy="533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176" name="Freeform 7"/>
          <p:cNvSpPr>
            <a:spLocks/>
          </p:cNvSpPr>
          <p:nvPr/>
        </p:nvSpPr>
        <p:spPr bwMode="auto">
          <a:xfrm>
            <a:off x="1447800" y="2036920"/>
            <a:ext cx="76200" cy="381000"/>
          </a:xfrm>
          <a:custGeom>
            <a:avLst/>
            <a:gdLst>
              <a:gd name="T0" fmla="*/ 0 w 96"/>
              <a:gd name="T1" fmla="*/ 381000 h 336"/>
              <a:gd name="T2" fmla="*/ 38100 w 96"/>
              <a:gd name="T3" fmla="*/ 0 h 336"/>
              <a:gd name="T4" fmla="*/ 76200 w 96"/>
              <a:gd name="T5" fmla="*/ 381000 h 336"/>
              <a:gd name="T6" fmla="*/ 0 60000 65536"/>
              <a:gd name="T7" fmla="*/ 0 60000 65536"/>
              <a:gd name="T8" fmla="*/ 0 60000 65536"/>
              <a:gd name="T9" fmla="*/ 0 w 96"/>
              <a:gd name="T10" fmla="*/ 0 h 336"/>
              <a:gd name="T11" fmla="*/ 96 w 96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" h="336">
                <a:moveTo>
                  <a:pt x="0" y="336"/>
                </a:moveTo>
                <a:cubicBezTo>
                  <a:pt x="16" y="168"/>
                  <a:pt x="32" y="0"/>
                  <a:pt x="48" y="0"/>
                </a:cubicBezTo>
                <a:cubicBezTo>
                  <a:pt x="64" y="0"/>
                  <a:pt x="88" y="280"/>
                  <a:pt x="96" y="336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177" name="Freeform 8"/>
          <p:cNvSpPr>
            <a:spLocks/>
          </p:cNvSpPr>
          <p:nvPr/>
        </p:nvSpPr>
        <p:spPr bwMode="auto">
          <a:xfrm>
            <a:off x="1447800" y="2532220"/>
            <a:ext cx="76200" cy="381000"/>
          </a:xfrm>
          <a:custGeom>
            <a:avLst/>
            <a:gdLst>
              <a:gd name="T0" fmla="*/ 0 w 96"/>
              <a:gd name="T1" fmla="*/ 381000 h 336"/>
              <a:gd name="T2" fmla="*/ 38100 w 96"/>
              <a:gd name="T3" fmla="*/ 0 h 336"/>
              <a:gd name="T4" fmla="*/ 76200 w 96"/>
              <a:gd name="T5" fmla="*/ 381000 h 336"/>
              <a:gd name="T6" fmla="*/ 0 60000 65536"/>
              <a:gd name="T7" fmla="*/ 0 60000 65536"/>
              <a:gd name="T8" fmla="*/ 0 60000 65536"/>
              <a:gd name="T9" fmla="*/ 0 w 96"/>
              <a:gd name="T10" fmla="*/ 0 h 336"/>
              <a:gd name="T11" fmla="*/ 96 w 96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" h="336">
                <a:moveTo>
                  <a:pt x="0" y="336"/>
                </a:moveTo>
                <a:cubicBezTo>
                  <a:pt x="16" y="168"/>
                  <a:pt x="32" y="0"/>
                  <a:pt x="48" y="0"/>
                </a:cubicBezTo>
                <a:cubicBezTo>
                  <a:pt x="64" y="0"/>
                  <a:pt x="88" y="280"/>
                  <a:pt x="96" y="336"/>
                </a:cubicBezTo>
              </a:path>
            </a:pathLst>
          </a:custGeom>
          <a:noFill/>
          <a:ln w="28575" cmpd="sng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178" name="Freeform 9"/>
          <p:cNvSpPr>
            <a:spLocks/>
          </p:cNvSpPr>
          <p:nvPr/>
        </p:nvSpPr>
        <p:spPr bwMode="auto">
          <a:xfrm>
            <a:off x="7277100" y="2118808"/>
            <a:ext cx="76200" cy="381000"/>
          </a:xfrm>
          <a:custGeom>
            <a:avLst/>
            <a:gdLst>
              <a:gd name="T0" fmla="*/ 0 w 96"/>
              <a:gd name="T1" fmla="*/ 381000 h 336"/>
              <a:gd name="T2" fmla="*/ 38100 w 96"/>
              <a:gd name="T3" fmla="*/ 0 h 336"/>
              <a:gd name="T4" fmla="*/ 76200 w 96"/>
              <a:gd name="T5" fmla="*/ 381000 h 336"/>
              <a:gd name="T6" fmla="*/ 0 60000 65536"/>
              <a:gd name="T7" fmla="*/ 0 60000 65536"/>
              <a:gd name="T8" fmla="*/ 0 60000 65536"/>
              <a:gd name="T9" fmla="*/ 0 w 96"/>
              <a:gd name="T10" fmla="*/ 0 h 336"/>
              <a:gd name="T11" fmla="*/ 96 w 96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" h="336">
                <a:moveTo>
                  <a:pt x="0" y="336"/>
                </a:moveTo>
                <a:cubicBezTo>
                  <a:pt x="16" y="168"/>
                  <a:pt x="32" y="0"/>
                  <a:pt x="48" y="0"/>
                </a:cubicBezTo>
                <a:cubicBezTo>
                  <a:pt x="64" y="0"/>
                  <a:pt x="88" y="280"/>
                  <a:pt x="96" y="336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179" name="Freeform 10"/>
          <p:cNvSpPr>
            <a:spLocks/>
          </p:cNvSpPr>
          <p:nvPr/>
        </p:nvSpPr>
        <p:spPr bwMode="auto">
          <a:xfrm>
            <a:off x="6946900" y="2626808"/>
            <a:ext cx="76200" cy="381000"/>
          </a:xfrm>
          <a:custGeom>
            <a:avLst/>
            <a:gdLst>
              <a:gd name="T0" fmla="*/ 0 w 96"/>
              <a:gd name="T1" fmla="*/ 381000 h 336"/>
              <a:gd name="T2" fmla="*/ 38100 w 96"/>
              <a:gd name="T3" fmla="*/ 0 h 336"/>
              <a:gd name="T4" fmla="*/ 76200 w 96"/>
              <a:gd name="T5" fmla="*/ 381000 h 336"/>
              <a:gd name="T6" fmla="*/ 0 60000 65536"/>
              <a:gd name="T7" fmla="*/ 0 60000 65536"/>
              <a:gd name="T8" fmla="*/ 0 60000 65536"/>
              <a:gd name="T9" fmla="*/ 0 w 96"/>
              <a:gd name="T10" fmla="*/ 0 h 336"/>
              <a:gd name="T11" fmla="*/ 96 w 96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" h="336">
                <a:moveTo>
                  <a:pt x="0" y="336"/>
                </a:moveTo>
                <a:cubicBezTo>
                  <a:pt x="16" y="168"/>
                  <a:pt x="32" y="0"/>
                  <a:pt x="48" y="0"/>
                </a:cubicBezTo>
                <a:cubicBezTo>
                  <a:pt x="64" y="0"/>
                  <a:pt x="88" y="280"/>
                  <a:pt x="96" y="336"/>
                </a:cubicBezTo>
              </a:path>
            </a:pathLst>
          </a:custGeom>
          <a:noFill/>
          <a:ln w="28575" cmpd="sng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aphicFrame>
        <p:nvGraphicFramePr>
          <p:cNvPr id="7170" name="Object 11"/>
          <p:cNvGraphicFramePr>
            <a:graphicFrameLocks noChangeAspect="1"/>
          </p:cNvGraphicFramePr>
          <p:nvPr/>
        </p:nvGraphicFramePr>
        <p:xfrm>
          <a:off x="3276600" y="2017584"/>
          <a:ext cx="787400" cy="393700"/>
        </p:xfrm>
        <a:graphic>
          <a:graphicData uri="http://schemas.openxmlformats.org/presentationml/2006/ole">
            <p:oleObj spid="_x0000_s7170" name="Equation" r:id="rId3" imgW="787320" imgH="393480" progId="">
              <p:embed/>
            </p:oleObj>
          </a:graphicData>
        </a:graphic>
      </p:graphicFrame>
      <p:sp>
        <p:nvSpPr>
          <p:cNvPr id="7180" name="Line 12"/>
          <p:cNvSpPr>
            <a:spLocks noChangeShapeType="1"/>
          </p:cNvSpPr>
          <p:nvPr/>
        </p:nvSpPr>
        <p:spPr bwMode="auto">
          <a:xfrm>
            <a:off x="6934200" y="2537908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graphicFrame>
        <p:nvGraphicFramePr>
          <p:cNvPr id="7171" name="Object 13"/>
          <p:cNvGraphicFramePr>
            <a:graphicFrameLocks noChangeAspect="1"/>
          </p:cNvGraphicFramePr>
          <p:nvPr/>
        </p:nvGraphicFramePr>
        <p:xfrm>
          <a:off x="1043608" y="4065980"/>
          <a:ext cx="2286000" cy="596900"/>
        </p:xfrm>
        <a:graphic>
          <a:graphicData uri="http://schemas.openxmlformats.org/presentationml/2006/ole">
            <p:oleObj spid="_x0000_s7171" name="Equation" r:id="rId4" imgW="2286000" imgH="596880" progId="">
              <p:embed/>
            </p:oleObj>
          </a:graphicData>
        </a:graphic>
      </p:graphicFrame>
      <p:sp>
        <p:nvSpPr>
          <p:cNvPr id="7181" name="AutoShape 14"/>
          <p:cNvSpPr>
            <a:spLocks/>
          </p:cNvSpPr>
          <p:nvPr/>
        </p:nvSpPr>
        <p:spPr bwMode="auto">
          <a:xfrm rot="16200000" flipV="1">
            <a:off x="2221143" y="4301988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182" name="Text Box 15"/>
          <p:cNvSpPr txBox="1">
            <a:spLocks noChangeArrowheads="1"/>
          </p:cNvSpPr>
          <p:nvPr/>
        </p:nvSpPr>
        <p:spPr bwMode="auto">
          <a:xfrm>
            <a:off x="1608368" y="4870313"/>
            <a:ext cx="12795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baseline="0" dirty="0">
                <a:latin typeface="Arial" charset="0"/>
              </a:rPr>
              <a:t>D en </a:t>
            </a:r>
            <a:r>
              <a:rPr lang="fr-FR" sz="1200" baseline="0" dirty="0" err="1">
                <a:latin typeface="Arial" charset="0"/>
              </a:rPr>
              <a:t>ps</a:t>
            </a:r>
            <a:r>
              <a:rPr lang="fr-FR" sz="1200" baseline="0" dirty="0">
                <a:latin typeface="Arial" charset="0"/>
              </a:rPr>
              <a:t>/nm/km</a:t>
            </a:r>
            <a:endParaRPr lang="en-GB" sz="1200" baseline="0" dirty="0">
              <a:latin typeface="Arial" charset="0"/>
            </a:endParaRPr>
          </a:p>
        </p:txBody>
      </p:sp>
      <p:grpSp>
        <p:nvGrpSpPr>
          <p:cNvPr id="2" name="Group 76"/>
          <p:cNvGrpSpPr>
            <a:grpSpLocks/>
          </p:cNvGrpSpPr>
          <p:nvPr/>
        </p:nvGrpSpPr>
        <p:grpSpPr bwMode="auto">
          <a:xfrm>
            <a:off x="1129264" y="1916832"/>
            <a:ext cx="6770712" cy="1190625"/>
            <a:chOff x="384" y="1410"/>
            <a:chExt cx="4716" cy="936"/>
          </a:xfrm>
        </p:grpSpPr>
        <p:grpSp>
          <p:nvGrpSpPr>
            <p:cNvPr id="7185" name="Group 75"/>
            <p:cNvGrpSpPr>
              <a:grpSpLocks/>
            </p:cNvGrpSpPr>
            <p:nvPr/>
          </p:nvGrpSpPr>
          <p:grpSpPr bwMode="auto">
            <a:xfrm>
              <a:off x="4140" y="1410"/>
              <a:ext cx="960" cy="912"/>
              <a:chOff x="2832" y="2112"/>
              <a:chExt cx="960" cy="912"/>
            </a:xfrm>
          </p:grpSpPr>
          <p:sp>
            <p:nvSpPr>
              <p:cNvPr id="7209" name="Rectangle 74"/>
              <p:cNvSpPr>
                <a:spLocks noChangeArrowheads="1"/>
              </p:cNvSpPr>
              <p:nvPr/>
            </p:nvSpPr>
            <p:spPr bwMode="auto">
              <a:xfrm>
                <a:off x="2832" y="2112"/>
                <a:ext cx="960" cy="91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grpSp>
            <p:nvGrpSpPr>
              <p:cNvPr id="7210" name="Group 29"/>
              <p:cNvGrpSpPr>
                <a:grpSpLocks/>
              </p:cNvGrpSpPr>
              <p:nvPr/>
            </p:nvGrpSpPr>
            <p:grpSpPr bwMode="auto">
              <a:xfrm>
                <a:off x="2880" y="2160"/>
                <a:ext cx="840" cy="816"/>
                <a:chOff x="2160" y="1632"/>
                <a:chExt cx="840" cy="816"/>
              </a:xfrm>
            </p:grpSpPr>
            <p:grpSp>
              <p:nvGrpSpPr>
                <p:cNvPr id="7211" name="Group 30"/>
                <p:cNvGrpSpPr>
                  <a:grpSpLocks/>
                </p:cNvGrpSpPr>
                <p:nvPr/>
              </p:nvGrpSpPr>
              <p:grpSpPr bwMode="auto">
                <a:xfrm>
                  <a:off x="2192" y="2242"/>
                  <a:ext cx="736" cy="206"/>
                  <a:chOff x="827" y="1676"/>
                  <a:chExt cx="736" cy="122"/>
                </a:xfrm>
              </p:grpSpPr>
              <p:sp>
                <p:nvSpPr>
                  <p:cNvPr id="7226" name="AutoShape 31"/>
                  <p:cNvSpPr>
                    <a:spLocks/>
                  </p:cNvSpPr>
                  <p:nvPr/>
                </p:nvSpPr>
                <p:spPr bwMode="auto">
                  <a:xfrm rot="16200000" flipV="1">
                    <a:off x="1171" y="1707"/>
                    <a:ext cx="59" cy="107"/>
                  </a:xfrm>
                  <a:prstGeom prst="leftBracket">
                    <a:avLst>
                      <a:gd name="adj" fmla="val 66506"/>
                    </a:avLst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7227" name="AutoShape 32"/>
                  <p:cNvSpPr>
                    <a:spLocks/>
                  </p:cNvSpPr>
                  <p:nvPr/>
                </p:nvSpPr>
                <p:spPr bwMode="auto">
                  <a:xfrm rot="5400000">
                    <a:off x="1015" y="1606"/>
                    <a:ext cx="62" cy="202"/>
                  </a:xfrm>
                  <a:prstGeom prst="leftBracket">
                    <a:avLst>
                      <a:gd name="adj" fmla="val 157775"/>
                    </a:avLst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7228" name="AutoShape 33"/>
                  <p:cNvSpPr>
                    <a:spLocks/>
                  </p:cNvSpPr>
                  <p:nvPr/>
                </p:nvSpPr>
                <p:spPr bwMode="auto">
                  <a:xfrm rot="5400000">
                    <a:off x="1324" y="1607"/>
                    <a:ext cx="62" cy="201"/>
                  </a:xfrm>
                  <a:prstGeom prst="leftBracket">
                    <a:avLst>
                      <a:gd name="adj" fmla="val 156994"/>
                    </a:avLst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7229" name="AutoShape 34"/>
                  <p:cNvSpPr>
                    <a:spLocks/>
                  </p:cNvSpPr>
                  <p:nvPr/>
                </p:nvSpPr>
                <p:spPr bwMode="auto">
                  <a:xfrm rot="16200000" flipV="1">
                    <a:off x="1480" y="1714"/>
                    <a:ext cx="60" cy="107"/>
                  </a:xfrm>
                  <a:prstGeom prst="leftBracket">
                    <a:avLst>
                      <a:gd name="adj" fmla="val 65397"/>
                    </a:avLst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7230" name="AutoShape 35"/>
                  <p:cNvSpPr>
                    <a:spLocks/>
                  </p:cNvSpPr>
                  <p:nvPr/>
                </p:nvSpPr>
                <p:spPr bwMode="auto">
                  <a:xfrm rot="16200000" flipV="1">
                    <a:off x="851" y="1714"/>
                    <a:ext cx="60" cy="107"/>
                  </a:xfrm>
                  <a:prstGeom prst="leftBracket">
                    <a:avLst>
                      <a:gd name="adj" fmla="val 65397"/>
                    </a:avLst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7212" name="Group 36"/>
                <p:cNvGrpSpPr>
                  <a:grpSpLocks/>
                </p:cNvGrpSpPr>
                <p:nvPr/>
              </p:nvGrpSpPr>
              <p:grpSpPr bwMode="auto">
                <a:xfrm>
                  <a:off x="2160" y="1632"/>
                  <a:ext cx="768" cy="96"/>
                  <a:chOff x="816" y="1632"/>
                  <a:chExt cx="768" cy="178"/>
                </a:xfrm>
              </p:grpSpPr>
              <p:sp>
                <p:nvSpPr>
                  <p:cNvPr id="7221" name="AutoShape 37"/>
                  <p:cNvSpPr>
                    <a:spLocks/>
                  </p:cNvSpPr>
                  <p:nvPr/>
                </p:nvSpPr>
                <p:spPr bwMode="auto">
                  <a:xfrm rot="5400000">
                    <a:off x="1001" y="1602"/>
                    <a:ext cx="89" cy="154"/>
                  </a:xfrm>
                  <a:prstGeom prst="leftBracket">
                    <a:avLst>
                      <a:gd name="adj" fmla="val 14419"/>
                    </a:avLst>
                  </a:prstGeom>
                  <a:noFill/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7222" name="AutoShape 38"/>
                  <p:cNvSpPr>
                    <a:spLocks/>
                  </p:cNvSpPr>
                  <p:nvPr/>
                </p:nvSpPr>
                <p:spPr bwMode="auto">
                  <a:xfrm rot="16200000" flipV="1">
                    <a:off x="1154" y="1688"/>
                    <a:ext cx="89" cy="154"/>
                  </a:xfrm>
                  <a:prstGeom prst="leftBracket">
                    <a:avLst>
                      <a:gd name="adj" fmla="val 14419"/>
                    </a:avLst>
                  </a:prstGeom>
                  <a:noFill/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7223" name="AutoShape 39"/>
                  <p:cNvSpPr>
                    <a:spLocks/>
                  </p:cNvSpPr>
                  <p:nvPr/>
                </p:nvSpPr>
                <p:spPr bwMode="auto">
                  <a:xfrm rot="16200000" flipV="1">
                    <a:off x="848" y="1687"/>
                    <a:ext cx="89" cy="154"/>
                  </a:xfrm>
                  <a:prstGeom prst="leftBracket">
                    <a:avLst>
                      <a:gd name="adj" fmla="val 14419"/>
                    </a:avLst>
                  </a:prstGeom>
                  <a:noFill/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7224" name="AutoShape 40"/>
                  <p:cNvSpPr>
                    <a:spLocks/>
                  </p:cNvSpPr>
                  <p:nvPr/>
                </p:nvSpPr>
                <p:spPr bwMode="auto">
                  <a:xfrm rot="16200000" flipV="1">
                    <a:off x="1462" y="1689"/>
                    <a:ext cx="89" cy="154"/>
                  </a:xfrm>
                  <a:prstGeom prst="leftBracket">
                    <a:avLst>
                      <a:gd name="adj" fmla="val 14419"/>
                    </a:avLst>
                  </a:prstGeom>
                  <a:noFill/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7225" name="AutoShape 41"/>
                  <p:cNvSpPr>
                    <a:spLocks/>
                  </p:cNvSpPr>
                  <p:nvPr/>
                </p:nvSpPr>
                <p:spPr bwMode="auto">
                  <a:xfrm rot="5400000">
                    <a:off x="1309" y="1600"/>
                    <a:ext cx="89" cy="154"/>
                  </a:xfrm>
                  <a:prstGeom prst="leftBracket">
                    <a:avLst>
                      <a:gd name="adj" fmla="val 14419"/>
                    </a:avLst>
                  </a:prstGeom>
                  <a:noFill/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7213" name="Group 42"/>
                <p:cNvGrpSpPr>
                  <a:grpSpLocks/>
                </p:cNvGrpSpPr>
                <p:nvPr/>
              </p:nvGrpSpPr>
              <p:grpSpPr bwMode="auto">
                <a:xfrm>
                  <a:off x="2232" y="1878"/>
                  <a:ext cx="768" cy="96"/>
                  <a:chOff x="816" y="1632"/>
                  <a:chExt cx="768" cy="178"/>
                </a:xfrm>
              </p:grpSpPr>
              <p:sp>
                <p:nvSpPr>
                  <p:cNvPr id="7216" name="AutoShape 43"/>
                  <p:cNvSpPr>
                    <a:spLocks/>
                  </p:cNvSpPr>
                  <p:nvPr/>
                </p:nvSpPr>
                <p:spPr bwMode="auto">
                  <a:xfrm rot="5400000">
                    <a:off x="1001" y="1602"/>
                    <a:ext cx="89" cy="154"/>
                  </a:xfrm>
                  <a:prstGeom prst="leftBracket">
                    <a:avLst>
                      <a:gd name="adj" fmla="val 14419"/>
                    </a:avLst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7217" name="AutoShape 44"/>
                  <p:cNvSpPr>
                    <a:spLocks/>
                  </p:cNvSpPr>
                  <p:nvPr/>
                </p:nvSpPr>
                <p:spPr bwMode="auto">
                  <a:xfrm rot="16200000" flipV="1">
                    <a:off x="1154" y="1688"/>
                    <a:ext cx="89" cy="154"/>
                  </a:xfrm>
                  <a:prstGeom prst="leftBracket">
                    <a:avLst>
                      <a:gd name="adj" fmla="val 14419"/>
                    </a:avLst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7218" name="AutoShape 45"/>
                  <p:cNvSpPr>
                    <a:spLocks/>
                  </p:cNvSpPr>
                  <p:nvPr/>
                </p:nvSpPr>
                <p:spPr bwMode="auto">
                  <a:xfrm rot="16200000" flipV="1">
                    <a:off x="848" y="1687"/>
                    <a:ext cx="89" cy="154"/>
                  </a:xfrm>
                  <a:prstGeom prst="leftBracket">
                    <a:avLst>
                      <a:gd name="adj" fmla="val 14419"/>
                    </a:avLst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7219" name="AutoShape 46"/>
                  <p:cNvSpPr>
                    <a:spLocks/>
                  </p:cNvSpPr>
                  <p:nvPr/>
                </p:nvSpPr>
                <p:spPr bwMode="auto">
                  <a:xfrm rot="16200000" flipV="1">
                    <a:off x="1462" y="1689"/>
                    <a:ext cx="89" cy="154"/>
                  </a:xfrm>
                  <a:prstGeom prst="leftBracket">
                    <a:avLst>
                      <a:gd name="adj" fmla="val 14419"/>
                    </a:avLst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7220" name="AutoShape 47"/>
                  <p:cNvSpPr>
                    <a:spLocks/>
                  </p:cNvSpPr>
                  <p:nvPr/>
                </p:nvSpPr>
                <p:spPr bwMode="auto">
                  <a:xfrm rot="5400000">
                    <a:off x="1309" y="1600"/>
                    <a:ext cx="89" cy="154"/>
                  </a:xfrm>
                  <a:prstGeom prst="leftBracket">
                    <a:avLst>
                      <a:gd name="adj" fmla="val 14419"/>
                    </a:avLst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sp>
              <p:nvSpPr>
                <p:cNvPr id="7214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2498" y="1991"/>
                  <a:ext cx="225" cy="2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fr-FR" sz="1600" baseline="0" dirty="0">
                      <a:latin typeface="Arial" charset="0"/>
                    </a:rPr>
                    <a:t>=</a:t>
                  </a:r>
                  <a:endParaRPr lang="en-GB" sz="1600" baseline="0" dirty="0">
                    <a:latin typeface="Arial" charset="0"/>
                  </a:endParaRPr>
                </a:p>
              </p:txBody>
            </p:sp>
            <p:sp>
              <p:nvSpPr>
                <p:cNvPr id="7215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2508" y="1712"/>
                  <a:ext cx="212" cy="2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fr-FR" sz="1600" baseline="0" dirty="0">
                      <a:latin typeface="Arial" charset="0"/>
                    </a:rPr>
                    <a:t>+</a:t>
                  </a:r>
                  <a:endParaRPr lang="en-GB" sz="1600" baseline="0" dirty="0">
                    <a:latin typeface="Arial" charset="0"/>
                  </a:endParaRPr>
                </a:p>
              </p:txBody>
            </p:sp>
          </p:grpSp>
        </p:grpSp>
        <p:grpSp>
          <p:nvGrpSpPr>
            <p:cNvPr id="7186" name="Group 73"/>
            <p:cNvGrpSpPr>
              <a:grpSpLocks/>
            </p:cNvGrpSpPr>
            <p:nvPr/>
          </p:nvGrpSpPr>
          <p:grpSpPr bwMode="auto">
            <a:xfrm>
              <a:off x="384" y="1434"/>
              <a:ext cx="864" cy="912"/>
              <a:chOff x="1440" y="2160"/>
              <a:chExt cx="864" cy="912"/>
            </a:xfrm>
          </p:grpSpPr>
          <p:sp>
            <p:nvSpPr>
              <p:cNvPr id="7187" name="Rectangle 72"/>
              <p:cNvSpPr>
                <a:spLocks noChangeArrowheads="1"/>
              </p:cNvSpPr>
              <p:nvPr/>
            </p:nvSpPr>
            <p:spPr bwMode="auto">
              <a:xfrm>
                <a:off x="1440" y="2160"/>
                <a:ext cx="864" cy="91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grpSp>
            <p:nvGrpSpPr>
              <p:cNvPr id="7188" name="Group 50"/>
              <p:cNvGrpSpPr>
                <a:grpSpLocks/>
              </p:cNvGrpSpPr>
              <p:nvPr/>
            </p:nvGrpSpPr>
            <p:grpSpPr bwMode="auto">
              <a:xfrm>
                <a:off x="1488" y="2208"/>
                <a:ext cx="768" cy="798"/>
                <a:chOff x="816" y="1632"/>
                <a:chExt cx="768" cy="798"/>
              </a:xfrm>
            </p:grpSpPr>
            <p:grpSp>
              <p:nvGrpSpPr>
                <p:cNvPr id="7189" name="Group 51"/>
                <p:cNvGrpSpPr>
                  <a:grpSpLocks/>
                </p:cNvGrpSpPr>
                <p:nvPr/>
              </p:nvGrpSpPr>
              <p:grpSpPr bwMode="auto">
                <a:xfrm>
                  <a:off x="816" y="1632"/>
                  <a:ext cx="768" cy="96"/>
                  <a:chOff x="816" y="1632"/>
                  <a:chExt cx="768" cy="178"/>
                </a:xfrm>
              </p:grpSpPr>
              <p:sp>
                <p:nvSpPr>
                  <p:cNvPr id="7204" name="AutoShape 52"/>
                  <p:cNvSpPr>
                    <a:spLocks/>
                  </p:cNvSpPr>
                  <p:nvPr/>
                </p:nvSpPr>
                <p:spPr bwMode="auto">
                  <a:xfrm rot="5400000">
                    <a:off x="1001" y="1602"/>
                    <a:ext cx="89" cy="154"/>
                  </a:xfrm>
                  <a:prstGeom prst="leftBracket">
                    <a:avLst>
                      <a:gd name="adj" fmla="val 14419"/>
                    </a:avLst>
                  </a:prstGeom>
                  <a:noFill/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7205" name="AutoShape 53"/>
                  <p:cNvSpPr>
                    <a:spLocks/>
                  </p:cNvSpPr>
                  <p:nvPr/>
                </p:nvSpPr>
                <p:spPr bwMode="auto">
                  <a:xfrm rot="16200000" flipV="1">
                    <a:off x="1154" y="1688"/>
                    <a:ext cx="89" cy="154"/>
                  </a:xfrm>
                  <a:prstGeom prst="leftBracket">
                    <a:avLst>
                      <a:gd name="adj" fmla="val 14419"/>
                    </a:avLst>
                  </a:prstGeom>
                  <a:noFill/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7206" name="AutoShape 54"/>
                  <p:cNvSpPr>
                    <a:spLocks/>
                  </p:cNvSpPr>
                  <p:nvPr/>
                </p:nvSpPr>
                <p:spPr bwMode="auto">
                  <a:xfrm rot="16200000" flipV="1">
                    <a:off x="848" y="1687"/>
                    <a:ext cx="89" cy="154"/>
                  </a:xfrm>
                  <a:prstGeom prst="leftBracket">
                    <a:avLst>
                      <a:gd name="adj" fmla="val 14419"/>
                    </a:avLst>
                  </a:prstGeom>
                  <a:noFill/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7207" name="AutoShape 55"/>
                  <p:cNvSpPr>
                    <a:spLocks/>
                  </p:cNvSpPr>
                  <p:nvPr/>
                </p:nvSpPr>
                <p:spPr bwMode="auto">
                  <a:xfrm rot="16200000" flipV="1">
                    <a:off x="1462" y="1689"/>
                    <a:ext cx="89" cy="154"/>
                  </a:xfrm>
                  <a:prstGeom prst="leftBracket">
                    <a:avLst>
                      <a:gd name="adj" fmla="val 14419"/>
                    </a:avLst>
                  </a:prstGeom>
                  <a:noFill/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7208" name="AutoShape 56"/>
                  <p:cNvSpPr>
                    <a:spLocks/>
                  </p:cNvSpPr>
                  <p:nvPr/>
                </p:nvSpPr>
                <p:spPr bwMode="auto">
                  <a:xfrm rot="5400000">
                    <a:off x="1309" y="1600"/>
                    <a:ext cx="89" cy="154"/>
                  </a:xfrm>
                  <a:prstGeom prst="leftBracket">
                    <a:avLst>
                      <a:gd name="adj" fmla="val 14419"/>
                    </a:avLst>
                  </a:prstGeom>
                  <a:noFill/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7190" name="Group 57"/>
                <p:cNvGrpSpPr>
                  <a:grpSpLocks/>
                </p:cNvGrpSpPr>
                <p:nvPr/>
              </p:nvGrpSpPr>
              <p:grpSpPr bwMode="auto">
                <a:xfrm>
                  <a:off x="816" y="1878"/>
                  <a:ext cx="768" cy="96"/>
                  <a:chOff x="816" y="1632"/>
                  <a:chExt cx="768" cy="178"/>
                </a:xfrm>
              </p:grpSpPr>
              <p:sp>
                <p:nvSpPr>
                  <p:cNvPr id="7199" name="AutoShape 58"/>
                  <p:cNvSpPr>
                    <a:spLocks/>
                  </p:cNvSpPr>
                  <p:nvPr/>
                </p:nvSpPr>
                <p:spPr bwMode="auto">
                  <a:xfrm rot="5400000">
                    <a:off x="1001" y="1602"/>
                    <a:ext cx="89" cy="154"/>
                  </a:xfrm>
                  <a:prstGeom prst="leftBracket">
                    <a:avLst>
                      <a:gd name="adj" fmla="val 14419"/>
                    </a:avLst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7200" name="AutoShape 59"/>
                  <p:cNvSpPr>
                    <a:spLocks/>
                  </p:cNvSpPr>
                  <p:nvPr/>
                </p:nvSpPr>
                <p:spPr bwMode="auto">
                  <a:xfrm rot="16200000" flipV="1">
                    <a:off x="1154" y="1688"/>
                    <a:ext cx="89" cy="154"/>
                  </a:xfrm>
                  <a:prstGeom prst="leftBracket">
                    <a:avLst>
                      <a:gd name="adj" fmla="val 14419"/>
                    </a:avLst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7201" name="AutoShape 60"/>
                  <p:cNvSpPr>
                    <a:spLocks/>
                  </p:cNvSpPr>
                  <p:nvPr/>
                </p:nvSpPr>
                <p:spPr bwMode="auto">
                  <a:xfrm rot="16200000" flipV="1">
                    <a:off x="848" y="1687"/>
                    <a:ext cx="89" cy="154"/>
                  </a:xfrm>
                  <a:prstGeom prst="leftBracket">
                    <a:avLst>
                      <a:gd name="adj" fmla="val 14419"/>
                    </a:avLst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7202" name="AutoShape 61"/>
                  <p:cNvSpPr>
                    <a:spLocks/>
                  </p:cNvSpPr>
                  <p:nvPr/>
                </p:nvSpPr>
                <p:spPr bwMode="auto">
                  <a:xfrm rot="16200000" flipV="1">
                    <a:off x="1462" y="1689"/>
                    <a:ext cx="89" cy="154"/>
                  </a:xfrm>
                  <a:prstGeom prst="leftBracket">
                    <a:avLst>
                      <a:gd name="adj" fmla="val 14419"/>
                    </a:avLst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7203" name="AutoShape 62"/>
                  <p:cNvSpPr>
                    <a:spLocks/>
                  </p:cNvSpPr>
                  <p:nvPr/>
                </p:nvSpPr>
                <p:spPr bwMode="auto">
                  <a:xfrm rot="5400000">
                    <a:off x="1309" y="1600"/>
                    <a:ext cx="89" cy="154"/>
                  </a:xfrm>
                  <a:prstGeom prst="leftBracket">
                    <a:avLst>
                      <a:gd name="adj" fmla="val 14419"/>
                    </a:avLst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7191" name="Group 63"/>
                <p:cNvGrpSpPr>
                  <a:grpSpLocks/>
                </p:cNvGrpSpPr>
                <p:nvPr/>
              </p:nvGrpSpPr>
              <p:grpSpPr bwMode="auto">
                <a:xfrm>
                  <a:off x="816" y="2238"/>
                  <a:ext cx="768" cy="192"/>
                  <a:chOff x="816" y="1632"/>
                  <a:chExt cx="768" cy="178"/>
                </a:xfrm>
              </p:grpSpPr>
              <p:sp>
                <p:nvSpPr>
                  <p:cNvPr id="7194" name="AutoShape 64"/>
                  <p:cNvSpPr>
                    <a:spLocks/>
                  </p:cNvSpPr>
                  <p:nvPr/>
                </p:nvSpPr>
                <p:spPr bwMode="auto">
                  <a:xfrm rot="5400000">
                    <a:off x="1001" y="1602"/>
                    <a:ext cx="89" cy="154"/>
                  </a:xfrm>
                  <a:prstGeom prst="leftBracket">
                    <a:avLst>
                      <a:gd name="adj" fmla="val 14419"/>
                    </a:avLst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7195" name="AutoShape 65"/>
                  <p:cNvSpPr>
                    <a:spLocks/>
                  </p:cNvSpPr>
                  <p:nvPr/>
                </p:nvSpPr>
                <p:spPr bwMode="auto">
                  <a:xfrm rot="16200000" flipV="1">
                    <a:off x="1154" y="1688"/>
                    <a:ext cx="89" cy="154"/>
                  </a:xfrm>
                  <a:prstGeom prst="leftBracket">
                    <a:avLst>
                      <a:gd name="adj" fmla="val 14419"/>
                    </a:avLst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7196" name="AutoShape 66"/>
                  <p:cNvSpPr>
                    <a:spLocks/>
                  </p:cNvSpPr>
                  <p:nvPr/>
                </p:nvSpPr>
                <p:spPr bwMode="auto">
                  <a:xfrm rot="16200000" flipV="1">
                    <a:off x="848" y="1687"/>
                    <a:ext cx="89" cy="154"/>
                  </a:xfrm>
                  <a:prstGeom prst="leftBracket">
                    <a:avLst>
                      <a:gd name="adj" fmla="val 14419"/>
                    </a:avLst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7197" name="AutoShape 67"/>
                  <p:cNvSpPr>
                    <a:spLocks/>
                  </p:cNvSpPr>
                  <p:nvPr/>
                </p:nvSpPr>
                <p:spPr bwMode="auto">
                  <a:xfrm rot="16200000" flipV="1">
                    <a:off x="1462" y="1689"/>
                    <a:ext cx="89" cy="154"/>
                  </a:xfrm>
                  <a:prstGeom prst="leftBracket">
                    <a:avLst>
                      <a:gd name="adj" fmla="val 14419"/>
                    </a:avLst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7198" name="AutoShape 68"/>
                  <p:cNvSpPr>
                    <a:spLocks/>
                  </p:cNvSpPr>
                  <p:nvPr/>
                </p:nvSpPr>
                <p:spPr bwMode="auto">
                  <a:xfrm rot="5400000">
                    <a:off x="1309" y="1600"/>
                    <a:ext cx="89" cy="154"/>
                  </a:xfrm>
                  <a:prstGeom prst="leftBracket">
                    <a:avLst>
                      <a:gd name="adj" fmla="val 14419"/>
                    </a:avLst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sp>
              <p:nvSpPr>
                <p:cNvPr id="7192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1088" y="1970"/>
                  <a:ext cx="225" cy="2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fr-FR" sz="1800" baseline="0" dirty="0">
                      <a:latin typeface="Arial" charset="0"/>
                    </a:rPr>
                    <a:t>=</a:t>
                  </a:r>
                  <a:endParaRPr lang="en-GB" sz="1800" baseline="0" dirty="0">
                    <a:latin typeface="Arial" charset="0"/>
                  </a:endParaRPr>
                </a:p>
              </p:txBody>
            </p:sp>
            <p:sp>
              <p:nvSpPr>
                <p:cNvPr id="7193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1082" y="1680"/>
                  <a:ext cx="222" cy="2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fr-FR" sz="1800" baseline="0" dirty="0">
                      <a:latin typeface="Arial" charset="0"/>
                    </a:rPr>
                    <a:t>+</a:t>
                  </a:r>
                  <a:endParaRPr lang="en-GB" sz="1800" baseline="0" dirty="0">
                    <a:latin typeface="Arial" charset="0"/>
                  </a:endParaRPr>
                </a:p>
              </p:txBody>
            </p:sp>
          </p:grpSp>
        </p:grpSp>
      </p:grpSp>
      <p:sp>
        <p:nvSpPr>
          <p:cNvPr id="7184" name="Rectangle 71"/>
          <p:cNvSpPr>
            <a:spLocks noChangeArrowheads="1"/>
          </p:cNvSpPr>
          <p:nvPr/>
        </p:nvSpPr>
        <p:spPr bwMode="auto">
          <a:xfrm>
            <a:off x="762000" y="2209800"/>
            <a:ext cx="1371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3" name="ZoneTexte 62"/>
          <p:cNvSpPr txBox="1"/>
          <p:nvPr/>
        </p:nvSpPr>
        <p:spPr>
          <a:xfrm>
            <a:off x="683568" y="5254152"/>
            <a:ext cx="3696846" cy="6740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fr-FR" sz="1400" b="0" baseline="0" dirty="0" smtClean="0">
                <a:latin typeface="Arial" charset="0"/>
              </a:rPr>
              <a:t>- Dispersion matériau (</a:t>
            </a:r>
            <a:r>
              <a:rPr lang="fr-FR" sz="1400" b="0" baseline="0" dirty="0" err="1" smtClean="0">
                <a:latin typeface="Arial" charset="0"/>
              </a:rPr>
              <a:t>n</a:t>
            </a:r>
            <a:r>
              <a:rPr lang="fr-FR" sz="1400" b="0" baseline="-25000" dirty="0" err="1" smtClean="0">
                <a:latin typeface="Arial" charset="0"/>
              </a:rPr>
              <a:t>Silicium</a:t>
            </a:r>
            <a:r>
              <a:rPr lang="fr-FR" sz="1400" b="0" baseline="0" dirty="0" smtClean="0">
                <a:latin typeface="Arial" charset="0"/>
              </a:rPr>
              <a:t> = f(</a:t>
            </a:r>
            <a:r>
              <a:rPr lang="fr-FR" sz="1400" b="0" baseline="0" dirty="0" smtClean="0">
                <a:latin typeface="Symbol" pitchFamily="18" charset="2"/>
              </a:rPr>
              <a:t>l</a:t>
            </a:r>
            <a:r>
              <a:rPr lang="fr-FR" sz="1400" b="0" baseline="0" dirty="0" smtClean="0">
                <a:latin typeface="Arial" charset="0"/>
              </a:rPr>
              <a:t>))</a:t>
            </a:r>
          </a:p>
          <a:p>
            <a:pPr>
              <a:lnSpc>
                <a:spcPct val="130000"/>
              </a:lnSpc>
            </a:pPr>
            <a:r>
              <a:rPr lang="fr-FR" sz="1400" b="0" baseline="0" dirty="0" smtClean="0">
                <a:latin typeface="Arial" charset="0"/>
              </a:rPr>
              <a:t>- Dispersion « guide » (profil du mode = f(</a:t>
            </a:r>
            <a:r>
              <a:rPr lang="fr-FR" sz="1400" b="0" baseline="0" dirty="0" smtClean="0">
                <a:latin typeface="Symbol" pitchFamily="18" charset="2"/>
              </a:rPr>
              <a:t>l</a:t>
            </a:r>
            <a:r>
              <a:rPr lang="fr-FR" sz="1400" b="0" baseline="0" dirty="0" smtClean="0">
                <a:latin typeface="Arial" charset="0"/>
              </a:rPr>
              <a:t>))</a:t>
            </a:r>
            <a:endParaRPr lang="fr-FR" sz="1400" dirty="0"/>
          </a:p>
        </p:txBody>
      </p:sp>
      <p:pic>
        <p:nvPicPr>
          <p:cNvPr id="64" name="Picture 9" descr="GV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8384" y="3574440"/>
            <a:ext cx="3462338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36838"/>
            <a:ext cx="7848600" cy="1905000"/>
          </a:xfrm>
        </p:spPr>
        <p:txBody>
          <a:bodyPr/>
          <a:lstStyle/>
          <a:p>
            <a:pPr eaLnBrk="1" hangingPunct="1"/>
            <a:r>
              <a:rPr lang="fr-FR" sz="3200" b="1" dirty="0" smtClean="0">
                <a:latin typeface="Arial" charset="0"/>
              </a:rPr>
              <a:t>Composants optiques d’extrémités</a:t>
            </a:r>
            <a:br>
              <a:rPr lang="fr-FR" sz="3200" b="1" dirty="0" smtClean="0">
                <a:latin typeface="Arial" charset="0"/>
              </a:rPr>
            </a:br>
            <a:r>
              <a:rPr lang="fr-FR" sz="3200" b="1" dirty="0" smtClean="0">
                <a:latin typeface="Arial" charset="0"/>
              </a:rPr>
              <a:t/>
            </a:r>
            <a:br>
              <a:rPr lang="fr-FR" sz="3200" b="1" dirty="0" smtClean="0">
                <a:latin typeface="Arial" charset="0"/>
              </a:rPr>
            </a:br>
            <a:r>
              <a:rPr lang="fr-FR" sz="3200" b="1" dirty="0" smtClean="0">
                <a:latin typeface="Arial" charset="0"/>
              </a:rPr>
              <a:t>Lasers à semi-conducteurs </a:t>
            </a:r>
            <a:br>
              <a:rPr lang="fr-FR" sz="3200" b="1" dirty="0" smtClean="0">
                <a:latin typeface="Arial" charset="0"/>
              </a:rPr>
            </a:br>
            <a:r>
              <a:rPr lang="fr-FR" sz="3200" b="1" dirty="0" smtClean="0">
                <a:latin typeface="Arial" charset="0"/>
              </a:rPr>
              <a:t>&amp; </a:t>
            </a:r>
            <a:r>
              <a:rPr lang="fr-FR" sz="3200" b="1" dirty="0" err="1" smtClean="0">
                <a:latin typeface="Arial" charset="0"/>
              </a:rPr>
              <a:t>photodetecteurs</a:t>
            </a:r>
            <a:r>
              <a:rPr lang="fr-FR" sz="3200" b="1" dirty="0" smtClean="0">
                <a:latin typeface="Arial" charset="0"/>
              </a:rPr>
              <a:t> </a:t>
            </a:r>
            <a:endParaRPr lang="en-GB" sz="3200" b="1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231775"/>
            <a:ext cx="6768752" cy="563563"/>
          </a:xfrm>
          <a:noFill/>
        </p:spPr>
        <p:txBody>
          <a:bodyPr/>
          <a:lstStyle/>
          <a:p>
            <a:pPr eaLnBrk="1" hangingPunct="1"/>
            <a:r>
              <a:rPr lang="fr-FR" sz="2400" b="1" dirty="0" smtClean="0">
                <a:latin typeface="Arial" charset="0"/>
              </a:rPr>
              <a:t>Transitions induites : absorption et émission</a:t>
            </a:r>
            <a:br>
              <a:rPr lang="fr-FR" sz="2400" b="1" dirty="0" smtClean="0">
                <a:latin typeface="Arial" charset="0"/>
              </a:rPr>
            </a:br>
            <a:r>
              <a:rPr lang="fr-FR" sz="2400" i="1" dirty="0" smtClean="0">
                <a:latin typeface="Arial" charset="0"/>
              </a:rPr>
              <a:t> (Rappel  Cours COM101</a:t>
            </a:r>
            <a:r>
              <a:rPr lang="fr-FR" sz="2400" dirty="0" smtClean="0">
                <a:latin typeface="Arial" charset="0"/>
              </a:rPr>
              <a:t>)</a:t>
            </a:r>
            <a:endParaRPr lang="fr-FR" sz="2400" b="1" dirty="0" smtClean="0">
              <a:latin typeface="Arial" charset="0"/>
            </a:endParaRPr>
          </a:p>
        </p:txBody>
      </p:sp>
      <p:sp>
        <p:nvSpPr>
          <p:cNvPr id="9221" name="Text Box 3"/>
          <p:cNvSpPr txBox="1">
            <a:spLocks noChangeArrowheads="1"/>
          </p:cNvSpPr>
          <p:nvPr/>
        </p:nvSpPr>
        <p:spPr bwMode="auto">
          <a:xfrm>
            <a:off x="451552" y="1296056"/>
            <a:ext cx="7314823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fr-FR" sz="1800" baseline="0" dirty="0">
                <a:latin typeface="Arial" charset="0"/>
              </a:rPr>
              <a:t>Concepts de base  : Interactions onde-matière</a:t>
            </a:r>
          </a:p>
          <a:p>
            <a:pPr>
              <a:lnSpc>
                <a:spcPct val="40000"/>
              </a:lnSpc>
            </a:pPr>
            <a:endParaRPr lang="fr-FR" sz="2000" baseline="0" dirty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fr-FR" sz="1600" b="0" baseline="0" dirty="0" smtClean="0">
                <a:latin typeface="Arial" charset="0"/>
              </a:rPr>
              <a:t>    3 </a:t>
            </a:r>
            <a:r>
              <a:rPr lang="fr-FR" sz="1600" b="0" baseline="0" dirty="0">
                <a:latin typeface="Arial" charset="0"/>
              </a:rPr>
              <a:t>types de  transitions entre le niveau </a:t>
            </a:r>
            <a:r>
              <a:rPr lang="fr-FR" sz="1600" b="0" u="sng" baseline="0" dirty="0">
                <a:latin typeface="Arial" charset="0"/>
              </a:rPr>
              <a:t>fondamental</a:t>
            </a:r>
            <a:r>
              <a:rPr lang="fr-FR" sz="1600" b="0" baseline="0" dirty="0">
                <a:latin typeface="Arial" charset="0"/>
              </a:rPr>
              <a:t> </a:t>
            </a:r>
            <a:r>
              <a:rPr lang="fr-FR" sz="1600" b="0" baseline="0" dirty="0" err="1" smtClean="0">
                <a:latin typeface="Arial" charset="0"/>
              </a:rPr>
              <a:t>E</a:t>
            </a:r>
            <a:r>
              <a:rPr lang="fr-FR" sz="1600" b="0" baseline="-25000" dirty="0" err="1" smtClean="0">
                <a:latin typeface="Arial" charset="0"/>
              </a:rPr>
              <a:t>a</a:t>
            </a:r>
            <a:r>
              <a:rPr lang="fr-FR" sz="1600" b="0" baseline="0" dirty="0" smtClean="0">
                <a:latin typeface="Arial" charset="0"/>
              </a:rPr>
              <a:t> </a:t>
            </a:r>
            <a:r>
              <a:rPr lang="fr-FR" sz="1600" b="0" baseline="0" dirty="0">
                <a:latin typeface="Arial" charset="0"/>
              </a:rPr>
              <a:t>et le niveau </a:t>
            </a:r>
            <a:r>
              <a:rPr lang="fr-FR" sz="1600" b="0" u="sng" baseline="0" dirty="0">
                <a:latin typeface="Arial" charset="0"/>
              </a:rPr>
              <a:t>excité</a:t>
            </a:r>
            <a:r>
              <a:rPr lang="fr-FR" sz="1600" b="0" baseline="0" dirty="0">
                <a:latin typeface="Arial" charset="0"/>
              </a:rPr>
              <a:t> </a:t>
            </a:r>
            <a:r>
              <a:rPr lang="fr-FR" sz="1600" b="0" baseline="0" dirty="0" err="1" smtClean="0">
                <a:latin typeface="Arial" charset="0"/>
              </a:rPr>
              <a:t>E</a:t>
            </a:r>
            <a:r>
              <a:rPr lang="fr-FR" sz="1600" b="0" baseline="-25000" dirty="0" err="1" smtClean="0">
                <a:latin typeface="Arial" charset="0"/>
              </a:rPr>
              <a:t>b</a:t>
            </a:r>
            <a:endParaRPr lang="fr-FR" sz="1600" b="0" baseline="0" dirty="0">
              <a:latin typeface="Arial" charset="0"/>
            </a:endParaRPr>
          </a:p>
          <a:p>
            <a:r>
              <a:rPr lang="fr-FR" sz="1600" b="0" baseline="0" dirty="0" smtClean="0">
                <a:latin typeface="Arial" charset="0"/>
              </a:rPr>
              <a:t>    entre </a:t>
            </a:r>
            <a:r>
              <a:rPr lang="fr-FR" sz="1600" b="0" baseline="0" dirty="0">
                <a:latin typeface="Arial" charset="0"/>
              </a:rPr>
              <a:t>2 niveaux d’énergie d’un atome</a:t>
            </a:r>
            <a:endParaRPr lang="fr-FR" sz="1600" b="0" baseline="-25000" dirty="0">
              <a:latin typeface="Arial" charset="0"/>
            </a:endParaRPr>
          </a:p>
        </p:txBody>
      </p:sp>
      <p:sp>
        <p:nvSpPr>
          <p:cNvPr id="9222" name="Line 4"/>
          <p:cNvSpPr>
            <a:spLocks noChangeShapeType="1"/>
          </p:cNvSpPr>
          <p:nvPr/>
        </p:nvSpPr>
        <p:spPr bwMode="auto">
          <a:xfrm>
            <a:off x="698500" y="2520092"/>
            <a:ext cx="14684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223" name="Line 5"/>
          <p:cNvSpPr>
            <a:spLocks noChangeShapeType="1"/>
          </p:cNvSpPr>
          <p:nvPr/>
        </p:nvSpPr>
        <p:spPr bwMode="auto">
          <a:xfrm>
            <a:off x="703263" y="3569430"/>
            <a:ext cx="14684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224" name="Line 6"/>
          <p:cNvSpPr>
            <a:spLocks noChangeShapeType="1"/>
          </p:cNvSpPr>
          <p:nvPr/>
        </p:nvSpPr>
        <p:spPr bwMode="auto">
          <a:xfrm>
            <a:off x="3536950" y="2524855"/>
            <a:ext cx="14684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225" name="Line 7"/>
          <p:cNvSpPr>
            <a:spLocks noChangeShapeType="1"/>
          </p:cNvSpPr>
          <p:nvPr/>
        </p:nvSpPr>
        <p:spPr bwMode="auto">
          <a:xfrm>
            <a:off x="3552825" y="3574192"/>
            <a:ext cx="14684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226" name="Line 8"/>
          <p:cNvSpPr>
            <a:spLocks noChangeShapeType="1"/>
          </p:cNvSpPr>
          <p:nvPr/>
        </p:nvSpPr>
        <p:spPr bwMode="auto">
          <a:xfrm>
            <a:off x="6442075" y="2529617"/>
            <a:ext cx="1828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227" name="Line 9"/>
          <p:cNvSpPr>
            <a:spLocks noChangeShapeType="1"/>
          </p:cNvSpPr>
          <p:nvPr/>
        </p:nvSpPr>
        <p:spPr bwMode="auto">
          <a:xfrm>
            <a:off x="6446838" y="3578955"/>
            <a:ext cx="1828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228" name="Text Box 10"/>
          <p:cNvSpPr txBox="1">
            <a:spLocks noChangeArrowheads="1"/>
          </p:cNvSpPr>
          <p:nvPr/>
        </p:nvSpPr>
        <p:spPr bwMode="auto">
          <a:xfrm>
            <a:off x="2121736" y="2285142"/>
            <a:ext cx="4507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 b="0" baseline="0" dirty="0" err="1" smtClean="0">
                <a:latin typeface="Arial" charset="0"/>
              </a:rPr>
              <a:t>E</a:t>
            </a:r>
            <a:r>
              <a:rPr lang="fr-FR" sz="2000" b="0" baseline="-25000" dirty="0" err="1" smtClean="0">
                <a:latin typeface="Arial" charset="0"/>
              </a:rPr>
              <a:t>b</a:t>
            </a:r>
            <a:endParaRPr lang="fr-FR" sz="2000" b="0" baseline="0" dirty="0">
              <a:latin typeface="Arial" charset="0"/>
            </a:endParaRPr>
          </a:p>
        </p:txBody>
      </p:sp>
      <p:sp>
        <p:nvSpPr>
          <p:cNvPr id="9229" name="Text Box 11"/>
          <p:cNvSpPr txBox="1">
            <a:spLocks noChangeArrowheads="1"/>
          </p:cNvSpPr>
          <p:nvPr/>
        </p:nvSpPr>
        <p:spPr bwMode="auto">
          <a:xfrm>
            <a:off x="2137612" y="3312255"/>
            <a:ext cx="4507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 b="0" baseline="0" dirty="0" err="1" smtClean="0">
                <a:latin typeface="Arial" charset="0"/>
              </a:rPr>
              <a:t>E</a:t>
            </a:r>
            <a:r>
              <a:rPr lang="fr-FR" sz="2000" b="0" baseline="-25000" dirty="0" err="1">
                <a:latin typeface="Arial" charset="0"/>
              </a:rPr>
              <a:t>a</a:t>
            </a:r>
            <a:endParaRPr lang="fr-FR" sz="2000" b="0" baseline="0" dirty="0">
              <a:latin typeface="Arial" charset="0"/>
            </a:endParaRPr>
          </a:p>
        </p:txBody>
      </p:sp>
      <p:sp>
        <p:nvSpPr>
          <p:cNvPr id="9230" name="Text Box 12"/>
          <p:cNvSpPr txBox="1">
            <a:spLocks noChangeArrowheads="1"/>
          </p:cNvSpPr>
          <p:nvPr/>
        </p:nvSpPr>
        <p:spPr bwMode="auto">
          <a:xfrm>
            <a:off x="5015750" y="2289905"/>
            <a:ext cx="4507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 b="0" baseline="0" dirty="0" err="1" smtClean="0">
                <a:latin typeface="Arial" charset="0"/>
              </a:rPr>
              <a:t>E</a:t>
            </a:r>
            <a:r>
              <a:rPr lang="fr-FR" sz="2000" b="0" baseline="-25000" dirty="0" err="1">
                <a:latin typeface="Arial" charset="0"/>
              </a:rPr>
              <a:t>b</a:t>
            </a:r>
            <a:endParaRPr lang="fr-FR" sz="2000" b="0" baseline="0" dirty="0">
              <a:latin typeface="Arial" charset="0"/>
            </a:endParaRPr>
          </a:p>
        </p:txBody>
      </p:sp>
      <p:sp>
        <p:nvSpPr>
          <p:cNvPr id="9231" name="Text Box 13"/>
          <p:cNvSpPr txBox="1">
            <a:spLocks noChangeArrowheads="1"/>
          </p:cNvSpPr>
          <p:nvPr/>
        </p:nvSpPr>
        <p:spPr bwMode="auto">
          <a:xfrm>
            <a:off x="5031625" y="3317017"/>
            <a:ext cx="4507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 b="0" baseline="0" dirty="0" err="1" smtClean="0">
                <a:latin typeface="Arial" charset="0"/>
              </a:rPr>
              <a:t>E</a:t>
            </a:r>
            <a:r>
              <a:rPr lang="fr-FR" sz="2000" b="0" baseline="-25000" dirty="0" err="1">
                <a:latin typeface="Arial" charset="0"/>
              </a:rPr>
              <a:t>a</a:t>
            </a:r>
            <a:endParaRPr lang="fr-FR" sz="2000" b="0" baseline="0" dirty="0">
              <a:latin typeface="Arial" charset="0"/>
            </a:endParaRPr>
          </a:p>
        </p:txBody>
      </p:sp>
      <p:sp>
        <p:nvSpPr>
          <p:cNvPr id="9232" name="Text Box 14"/>
          <p:cNvSpPr txBox="1">
            <a:spLocks noChangeArrowheads="1"/>
          </p:cNvSpPr>
          <p:nvPr/>
        </p:nvSpPr>
        <p:spPr bwMode="auto">
          <a:xfrm>
            <a:off x="8276475" y="2294667"/>
            <a:ext cx="4507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 b="0" baseline="0" dirty="0" err="1" smtClean="0">
                <a:latin typeface="Arial" charset="0"/>
              </a:rPr>
              <a:t>E</a:t>
            </a:r>
            <a:r>
              <a:rPr lang="fr-FR" sz="2000" b="0" baseline="-25000" dirty="0" err="1">
                <a:latin typeface="Arial" charset="0"/>
              </a:rPr>
              <a:t>b</a:t>
            </a:r>
            <a:endParaRPr lang="fr-FR" sz="2000" b="0" baseline="0" dirty="0">
              <a:latin typeface="Arial" charset="0"/>
            </a:endParaRPr>
          </a:p>
        </p:txBody>
      </p:sp>
      <p:sp>
        <p:nvSpPr>
          <p:cNvPr id="9233" name="Text Box 15"/>
          <p:cNvSpPr txBox="1">
            <a:spLocks noChangeArrowheads="1"/>
          </p:cNvSpPr>
          <p:nvPr/>
        </p:nvSpPr>
        <p:spPr bwMode="auto">
          <a:xfrm>
            <a:off x="8292350" y="3321780"/>
            <a:ext cx="4507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 b="0" baseline="0" dirty="0" err="1" smtClean="0">
                <a:latin typeface="Arial" charset="0"/>
              </a:rPr>
              <a:t>E</a:t>
            </a:r>
            <a:r>
              <a:rPr lang="fr-FR" sz="2000" b="0" baseline="-25000" dirty="0" err="1">
                <a:latin typeface="Arial" charset="0"/>
              </a:rPr>
              <a:t>a</a:t>
            </a:r>
            <a:endParaRPr lang="fr-FR" sz="2000" b="0" baseline="0" dirty="0">
              <a:latin typeface="Arial" charset="0"/>
            </a:endParaRPr>
          </a:p>
        </p:txBody>
      </p:sp>
      <p:sp>
        <p:nvSpPr>
          <p:cNvPr id="9234" name="Text Box 16"/>
          <p:cNvSpPr txBox="1">
            <a:spLocks noChangeArrowheads="1"/>
          </p:cNvSpPr>
          <p:nvPr/>
        </p:nvSpPr>
        <p:spPr bwMode="auto">
          <a:xfrm>
            <a:off x="536684" y="3926617"/>
            <a:ext cx="191430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400" baseline="0" dirty="0">
                <a:solidFill>
                  <a:schemeClr val="accent2"/>
                </a:solidFill>
                <a:latin typeface="Arial" charset="0"/>
              </a:rPr>
              <a:t>Absorption stimulée</a:t>
            </a:r>
          </a:p>
        </p:txBody>
      </p:sp>
      <p:sp>
        <p:nvSpPr>
          <p:cNvPr id="9235" name="Text Box 17"/>
          <p:cNvSpPr txBox="1">
            <a:spLocks noChangeArrowheads="1"/>
          </p:cNvSpPr>
          <p:nvPr/>
        </p:nvSpPr>
        <p:spPr bwMode="auto">
          <a:xfrm>
            <a:off x="3276600" y="3920267"/>
            <a:ext cx="22415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baseline="0" dirty="0">
                <a:solidFill>
                  <a:schemeClr val="accent2"/>
                </a:solidFill>
                <a:latin typeface="Arial" charset="0"/>
              </a:rPr>
              <a:t>Emission spontanée</a:t>
            </a:r>
          </a:p>
          <a:p>
            <a:r>
              <a:rPr lang="fr-FR" sz="1400" b="0" baseline="0" dirty="0">
                <a:latin typeface="Arial" charset="0"/>
              </a:rPr>
              <a:t>  - Direction aléatoire</a:t>
            </a:r>
          </a:p>
          <a:p>
            <a:r>
              <a:rPr lang="fr-FR" sz="1400" b="0" baseline="0" dirty="0">
                <a:latin typeface="Arial" charset="0"/>
              </a:rPr>
              <a:t>  - Phase aléatoire</a:t>
            </a:r>
          </a:p>
        </p:txBody>
      </p:sp>
      <p:sp>
        <p:nvSpPr>
          <p:cNvPr id="9236" name="Text Box 18"/>
          <p:cNvSpPr txBox="1">
            <a:spLocks noChangeArrowheads="1"/>
          </p:cNvSpPr>
          <p:nvPr/>
        </p:nvSpPr>
        <p:spPr bwMode="auto">
          <a:xfrm>
            <a:off x="6142038" y="3902805"/>
            <a:ext cx="240665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baseline="0" dirty="0">
                <a:solidFill>
                  <a:schemeClr val="accent2"/>
                </a:solidFill>
                <a:latin typeface="Arial" charset="0"/>
              </a:rPr>
              <a:t>Emission stimulée</a:t>
            </a:r>
          </a:p>
          <a:p>
            <a:r>
              <a:rPr lang="fr-FR" sz="1400" baseline="0" dirty="0">
                <a:latin typeface="Arial" charset="0"/>
              </a:rPr>
              <a:t>   </a:t>
            </a:r>
            <a:r>
              <a:rPr lang="fr-FR" sz="1400" b="0" baseline="0" dirty="0">
                <a:latin typeface="Arial" charset="0"/>
              </a:rPr>
              <a:t>- Cohérence spatiale</a:t>
            </a:r>
          </a:p>
          <a:p>
            <a:r>
              <a:rPr lang="fr-FR" sz="1400" b="0" baseline="0" dirty="0">
                <a:latin typeface="Arial" charset="0"/>
              </a:rPr>
              <a:t>   - Cohérence temporelle</a:t>
            </a:r>
          </a:p>
          <a:p>
            <a:endParaRPr lang="fr-FR" sz="1400" b="0" baseline="0" dirty="0">
              <a:latin typeface="Arial" charset="0"/>
            </a:endParaRPr>
          </a:p>
        </p:txBody>
      </p:sp>
      <p:sp>
        <p:nvSpPr>
          <p:cNvPr id="9237" name="Line 19"/>
          <p:cNvSpPr>
            <a:spLocks noChangeShapeType="1"/>
          </p:cNvSpPr>
          <p:nvPr/>
        </p:nvSpPr>
        <p:spPr bwMode="auto">
          <a:xfrm flipV="1">
            <a:off x="1824038" y="2531205"/>
            <a:ext cx="0" cy="10302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9238" name="Line 20"/>
          <p:cNvSpPr>
            <a:spLocks noChangeShapeType="1"/>
          </p:cNvSpPr>
          <p:nvPr/>
        </p:nvSpPr>
        <p:spPr bwMode="auto">
          <a:xfrm>
            <a:off x="4017963" y="2535967"/>
            <a:ext cx="0" cy="10302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9239" name="Line 21"/>
          <p:cNvSpPr>
            <a:spLocks noChangeShapeType="1"/>
          </p:cNvSpPr>
          <p:nvPr/>
        </p:nvSpPr>
        <p:spPr bwMode="auto">
          <a:xfrm>
            <a:off x="7345363" y="2507392"/>
            <a:ext cx="1587" cy="10906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grpSp>
        <p:nvGrpSpPr>
          <p:cNvPr id="9240" name="Group 22"/>
          <p:cNvGrpSpPr>
            <a:grpSpLocks/>
          </p:cNvGrpSpPr>
          <p:nvPr/>
        </p:nvGrpSpPr>
        <p:grpSpPr bwMode="auto">
          <a:xfrm>
            <a:off x="7518400" y="2701067"/>
            <a:ext cx="763588" cy="201613"/>
            <a:chOff x="736" y="3703"/>
            <a:chExt cx="751" cy="120"/>
          </a:xfrm>
        </p:grpSpPr>
        <p:sp>
          <p:nvSpPr>
            <p:cNvPr id="9254" name="Freeform 23"/>
            <p:cNvSpPr>
              <a:spLocks/>
            </p:cNvSpPr>
            <p:nvPr/>
          </p:nvSpPr>
          <p:spPr bwMode="auto">
            <a:xfrm>
              <a:off x="736" y="3703"/>
              <a:ext cx="635" cy="120"/>
            </a:xfrm>
            <a:custGeom>
              <a:avLst/>
              <a:gdLst>
                <a:gd name="T0" fmla="*/ 0 w 635"/>
                <a:gd name="T1" fmla="*/ 81 h 201"/>
                <a:gd name="T2" fmla="*/ 66 w 635"/>
                <a:gd name="T3" fmla="*/ 7 h 201"/>
                <a:gd name="T4" fmla="*/ 124 w 635"/>
                <a:gd name="T5" fmla="*/ 119 h 201"/>
                <a:gd name="T6" fmla="*/ 183 w 635"/>
                <a:gd name="T7" fmla="*/ 11 h 201"/>
                <a:gd name="T8" fmla="*/ 241 w 635"/>
                <a:gd name="T9" fmla="*/ 115 h 201"/>
                <a:gd name="T10" fmla="*/ 299 w 635"/>
                <a:gd name="T11" fmla="*/ 11 h 201"/>
                <a:gd name="T12" fmla="*/ 343 w 635"/>
                <a:gd name="T13" fmla="*/ 115 h 201"/>
                <a:gd name="T14" fmla="*/ 409 w 635"/>
                <a:gd name="T15" fmla="*/ 11 h 201"/>
                <a:gd name="T16" fmla="*/ 445 w 635"/>
                <a:gd name="T17" fmla="*/ 111 h 201"/>
                <a:gd name="T18" fmla="*/ 511 w 635"/>
                <a:gd name="T19" fmla="*/ 11 h 201"/>
                <a:gd name="T20" fmla="*/ 547 w 635"/>
                <a:gd name="T21" fmla="*/ 81 h 201"/>
                <a:gd name="T22" fmla="*/ 635 w 635"/>
                <a:gd name="T23" fmla="*/ 76 h 2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35"/>
                <a:gd name="T37" fmla="*/ 0 h 201"/>
                <a:gd name="T38" fmla="*/ 635 w 635"/>
                <a:gd name="T39" fmla="*/ 201 h 2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35" h="201">
                  <a:moveTo>
                    <a:pt x="0" y="135"/>
                  </a:moveTo>
                  <a:cubicBezTo>
                    <a:pt x="22" y="67"/>
                    <a:pt x="45" y="0"/>
                    <a:pt x="66" y="11"/>
                  </a:cubicBezTo>
                  <a:cubicBezTo>
                    <a:pt x="87" y="22"/>
                    <a:pt x="105" y="199"/>
                    <a:pt x="124" y="200"/>
                  </a:cubicBezTo>
                  <a:cubicBezTo>
                    <a:pt x="143" y="201"/>
                    <a:pt x="164" y="19"/>
                    <a:pt x="183" y="18"/>
                  </a:cubicBezTo>
                  <a:cubicBezTo>
                    <a:pt x="202" y="17"/>
                    <a:pt x="222" y="193"/>
                    <a:pt x="241" y="193"/>
                  </a:cubicBezTo>
                  <a:cubicBezTo>
                    <a:pt x="260" y="193"/>
                    <a:pt x="282" y="18"/>
                    <a:pt x="299" y="18"/>
                  </a:cubicBezTo>
                  <a:cubicBezTo>
                    <a:pt x="316" y="18"/>
                    <a:pt x="325" y="193"/>
                    <a:pt x="343" y="193"/>
                  </a:cubicBezTo>
                  <a:cubicBezTo>
                    <a:pt x="361" y="193"/>
                    <a:pt x="392" y="19"/>
                    <a:pt x="409" y="18"/>
                  </a:cubicBezTo>
                  <a:cubicBezTo>
                    <a:pt x="426" y="17"/>
                    <a:pt x="428" y="186"/>
                    <a:pt x="445" y="186"/>
                  </a:cubicBezTo>
                  <a:cubicBezTo>
                    <a:pt x="462" y="186"/>
                    <a:pt x="494" y="26"/>
                    <a:pt x="511" y="18"/>
                  </a:cubicBezTo>
                  <a:cubicBezTo>
                    <a:pt x="528" y="10"/>
                    <a:pt x="526" y="117"/>
                    <a:pt x="547" y="135"/>
                  </a:cubicBezTo>
                  <a:cubicBezTo>
                    <a:pt x="568" y="153"/>
                    <a:pt x="601" y="140"/>
                    <a:pt x="635" y="127"/>
                  </a:cubicBezTo>
                </a:path>
              </a:pathLst>
            </a:custGeom>
            <a:noFill/>
            <a:ln w="28575" cmpd="sng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255" name="Line 24"/>
            <p:cNvSpPr>
              <a:spLocks noChangeShapeType="1"/>
            </p:cNvSpPr>
            <p:nvPr/>
          </p:nvSpPr>
          <p:spPr bwMode="auto">
            <a:xfrm>
              <a:off x="1371" y="3777"/>
              <a:ext cx="116" cy="0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9241" name="Group 25"/>
          <p:cNvGrpSpPr>
            <a:grpSpLocks/>
          </p:cNvGrpSpPr>
          <p:nvPr/>
        </p:nvGrpSpPr>
        <p:grpSpPr bwMode="auto">
          <a:xfrm>
            <a:off x="7512050" y="3228117"/>
            <a:ext cx="763588" cy="201613"/>
            <a:chOff x="736" y="3703"/>
            <a:chExt cx="751" cy="120"/>
          </a:xfrm>
        </p:grpSpPr>
        <p:sp>
          <p:nvSpPr>
            <p:cNvPr id="9252" name="Freeform 26"/>
            <p:cNvSpPr>
              <a:spLocks/>
            </p:cNvSpPr>
            <p:nvPr/>
          </p:nvSpPr>
          <p:spPr bwMode="auto">
            <a:xfrm>
              <a:off x="736" y="3703"/>
              <a:ext cx="635" cy="120"/>
            </a:xfrm>
            <a:custGeom>
              <a:avLst/>
              <a:gdLst>
                <a:gd name="T0" fmla="*/ 0 w 635"/>
                <a:gd name="T1" fmla="*/ 81 h 201"/>
                <a:gd name="T2" fmla="*/ 66 w 635"/>
                <a:gd name="T3" fmla="*/ 7 h 201"/>
                <a:gd name="T4" fmla="*/ 124 w 635"/>
                <a:gd name="T5" fmla="*/ 119 h 201"/>
                <a:gd name="T6" fmla="*/ 183 w 635"/>
                <a:gd name="T7" fmla="*/ 11 h 201"/>
                <a:gd name="T8" fmla="*/ 241 w 635"/>
                <a:gd name="T9" fmla="*/ 115 h 201"/>
                <a:gd name="T10" fmla="*/ 299 w 635"/>
                <a:gd name="T11" fmla="*/ 11 h 201"/>
                <a:gd name="T12" fmla="*/ 343 w 635"/>
                <a:gd name="T13" fmla="*/ 115 h 201"/>
                <a:gd name="T14" fmla="*/ 409 w 635"/>
                <a:gd name="T15" fmla="*/ 11 h 201"/>
                <a:gd name="T16" fmla="*/ 445 w 635"/>
                <a:gd name="T17" fmla="*/ 111 h 201"/>
                <a:gd name="T18" fmla="*/ 511 w 635"/>
                <a:gd name="T19" fmla="*/ 11 h 201"/>
                <a:gd name="T20" fmla="*/ 547 w 635"/>
                <a:gd name="T21" fmla="*/ 81 h 201"/>
                <a:gd name="T22" fmla="*/ 635 w 635"/>
                <a:gd name="T23" fmla="*/ 76 h 2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35"/>
                <a:gd name="T37" fmla="*/ 0 h 201"/>
                <a:gd name="T38" fmla="*/ 635 w 635"/>
                <a:gd name="T39" fmla="*/ 201 h 2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35" h="201">
                  <a:moveTo>
                    <a:pt x="0" y="135"/>
                  </a:moveTo>
                  <a:cubicBezTo>
                    <a:pt x="22" y="67"/>
                    <a:pt x="45" y="0"/>
                    <a:pt x="66" y="11"/>
                  </a:cubicBezTo>
                  <a:cubicBezTo>
                    <a:pt x="87" y="22"/>
                    <a:pt x="105" y="199"/>
                    <a:pt x="124" y="200"/>
                  </a:cubicBezTo>
                  <a:cubicBezTo>
                    <a:pt x="143" y="201"/>
                    <a:pt x="164" y="19"/>
                    <a:pt x="183" y="18"/>
                  </a:cubicBezTo>
                  <a:cubicBezTo>
                    <a:pt x="202" y="17"/>
                    <a:pt x="222" y="193"/>
                    <a:pt x="241" y="193"/>
                  </a:cubicBezTo>
                  <a:cubicBezTo>
                    <a:pt x="260" y="193"/>
                    <a:pt x="282" y="18"/>
                    <a:pt x="299" y="18"/>
                  </a:cubicBezTo>
                  <a:cubicBezTo>
                    <a:pt x="316" y="18"/>
                    <a:pt x="325" y="193"/>
                    <a:pt x="343" y="193"/>
                  </a:cubicBezTo>
                  <a:cubicBezTo>
                    <a:pt x="361" y="193"/>
                    <a:pt x="392" y="19"/>
                    <a:pt x="409" y="18"/>
                  </a:cubicBezTo>
                  <a:cubicBezTo>
                    <a:pt x="426" y="17"/>
                    <a:pt x="428" y="186"/>
                    <a:pt x="445" y="186"/>
                  </a:cubicBezTo>
                  <a:cubicBezTo>
                    <a:pt x="462" y="186"/>
                    <a:pt x="494" y="26"/>
                    <a:pt x="511" y="18"/>
                  </a:cubicBezTo>
                  <a:cubicBezTo>
                    <a:pt x="528" y="10"/>
                    <a:pt x="526" y="117"/>
                    <a:pt x="547" y="135"/>
                  </a:cubicBezTo>
                  <a:cubicBezTo>
                    <a:pt x="568" y="153"/>
                    <a:pt x="601" y="140"/>
                    <a:pt x="635" y="127"/>
                  </a:cubicBezTo>
                </a:path>
              </a:pathLst>
            </a:custGeom>
            <a:noFill/>
            <a:ln w="28575" cmpd="sng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253" name="Line 27"/>
            <p:cNvSpPr>
              <a:spLocks noChangeShapeType="1"/>
            </p:cNvSpPr>
            <p:nvPr/>
          </p:nvSpPr>
          <p:spPr bwMode="auto">
            <a:xfrm>
              <a:off x="1371" y="3777"/>
              <a:ext cx="116" cy="0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9242" name="Group 28"/>
          <p:cNvGrpSpPr>
            <a:grpSpLocks/>
          </p:cNvGrpSpPr>
          <p:nvPr/>
        </p:nvGrpSpPr>
        <p:grpSpPr bwMode="auto">
          <a:xfrm>
            <a:off x="6511925" y="2961417"/>
            <a:ext cx="763588" cy="201613"/>
            <a:chOff x="736" y="3703"/>
            <a:chExt cx="751" cy="120"/>
          </a:xfrm>
        </p:grpSpPr>
        <p:sp>
          <p:nvSpPr>
            <p:cNvPr id="9250" name="Freeform 29"/>
            <p:cNvSpPr>
              <a:spLocks/>
            </p:cNvSpPr>
            <p:nvPr/>
          </p:nvSpPr>
          <p:spPr bwMode="auto">
            <a:xfrm>
              <a:off x="736" y="3703"/>
              <a:ext cx="635" cy="120"/>
            </a:xfrm>
            <a:custGeom>
              <a:avLst/>
              <a:gdLst>
                <a:gd name="T0" fmla="*/ 0 w 635"/>
                <a:gd name="T1" fmla="*/ 81 h 201"/>
                <a:gd name="T2" fmla="*/ 66 w 635"/>
                <a:gd name="T3" fmla="*/ 7 h 201"/>
                <a:gd name="T4" fmla="*/ 124 w 635"/>
                <a:gd name="T5" fmla="*/ 119 h 201"/>
                <a:gd name="T6" fmla="*/ 183 w 635"/>
                <a:gd name="T7" fmla="*/ 11 h 201"/>
                <a:gd name="T8" fmla="*/ 241 w 635"/>
                <a:gd name="T9" fmla="*/ 115 h 201"/>
                <a:gd name="T10" fmla="*/ 299 w 635"/>
                <a:gd name="T11" fmla="*/ 11 h 201"/>
                <a:gd name="T12" fmla="*/ 343 w 635"/>
                <a:gd name="T13" fmla="*/ 115 h 201"/>
                <a:gd name="T14" fmla="*/ 409 w 635"/>
                <a:gd name="T15" fmla="*/ 11 h 201"/>
                <a:gd name="T16" fmla="*/ 445 w 635"/>
                <a:gd name="T17" fmla="*/ 111 h 201"/>
                <a:gd name="T18" fmla="*/ 511 w 635"/>
                <a:gd name="T19" fmla="*/ 11 h 201"/>
                <a:gd name="T20" fmla="*/ 547 w 635"/>
                <a:gd name="T21" fmla="*/ 81 h 201"/>
                <a:gd name="T22" fmla="*/ 635 w 635"/>
                <a:gd name="T23" fmla="*/ 76 h 2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35"/>
                <a:gd name="T37" fmla="*/ 0 h 201"/>
                <a:gd name="T38" fmla="*/ 635 w 635"/>
                <a:gd name="T39" fmla="*/ 201 h 2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35" h="201">
                  <a:moveTo>
                    <a:pt x="0" y="135"/>
                  </a:moveTo>
                  <a:cubicBezTo>
                    <a:pt x="22" y="67"/>
                    <a:pt x="45" y="0"/>
                    <a:pt x="66" y="11"/>
                  </a:cubicBezTo>
                  <a:cubicBezTo>
                    <a:pt x="87" y="22"/>
                    <a:pt x="105" y="199"/>
                    <a:pt x="124" y="200"/>
                  </a:cubicBezTo>
                  <a:cubicBezTo>
                    <a:pt x="143" y="201"/>
                    <a:pt x="164" y="19"/>
                    <a:pt x="183" y="18"/>
                  </a:cubicBezTo>
                  <a:cubicBezTo>
                    <a:pt x="202" y="17"/>
                    <a:pt x="222" y="193"/>
                    <a:pt x="241" y="193"/>
                  </a:cubicBezTo>
                  <a:cubicBezTo>
                    <a:pt x="260" y="193"/>
                    <a:pt x="282" y="18"/>
                    <a:pt x="299" y="18"/>
                  </a:cubicBezTo>
                  <a:cubicBezTo>
                    <a:pt x="316" y="18"/>
                    <a:pt x="325" y="193"/>
                    <a:pt x="343" y="193"/>
                  </a:cubicBezTo>
                  <a:cubicBezTo>
                    <a:pt x="361" y="193"/>
                    <a:pt x="392" y="19"/>
                    <a:pt x="409" y="18"/>
                  </a:cubicBezTo>
                  <a:cubicBezTo>
                    <a:pt x="426" y="17"/>
                    <a:pt x="428" y="186"/>
                    <a:pt x="445" y="186"/>
                  </a:cubicBezTo>
                  <a:cubicBezTo>
                    <a:pt x="462" y="186"/>
                    <a:pt x="494" y="26"/>
                    <a:pt x="511" y="18"/>
                  </a:cubicBezTo>
                  <a:cubicBezTo>
                    <a:pt x="528" y="10"/>
                    <a:pt x="526" y="117"/>
                    <a:pt x="547" y="135"/>
                  </a:cubicBezTo>
                  <a:cubicBezTo>
                    <a:pt x="568" y="153"/>
                    <a:pt x="601" y="140"/>
                    <a:pt x="635" y="127"/>
                  </a:cubicBezTo>
                </a:path>
              </a:pathLst>
            </a:custGeom>
            <a:noFill/>
            <a:ln w="28575" cmpd="sng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251" name="Line 30"/>
            <p:cNvSpPr>
              <a:spLocks noChangeShapeType="1"/>
            </p:cNvSpPr>
            <p:nvPr/>
          </p:nvSpPr>
          <p:spPr bwMode="auto">
            <a:xfrm>
              <a:off x="1371" y="3777"/>
              <a:ext cx="116" cy="0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9243" name="Group 31"/>
          <p:cNvGrpSpPr>
            <a:grpSpLocks/>
          </p:cNvGrpSpPr>
          <p:nvPr/>
        </p:nvGrpSpPr>
        <p:grpSpPr bwMode="auto">
          <a:xfrm>
            <a:off x="4105275" y="2966180"/>
            <a:ext cx="763588" cy="201612"/>
            <a:chOff x="736" y="3703"/>
            <a:chExt cx="751" cy="120"/>
          </a:xfrm>
        </p:grpSpPr>
        <p:sp>
          <p:nvSpPr>
            <p:cNvPr id="9248" name="Freeform 32"/>
            <p:cNvSpPr>
              <a:spLocks/>
            </p:cNvSpPr>
            <p:nvPr/>
          </p:nvSpPr>
          <p:spPr bwMode="auto">
            <a:xfrm>
              <a:off x="736" y="3703"/>
              <a:ext cx="635" cy="120"/>
            </a:xfrm>
            <a:custGeom>
              <a:avLst/>
              <a:gdLst>
                <a:gd name="T0" fmla="*/ 0 w 635"/>
                <a:gd name="T1" fmla="*/ 81 h 201"/>
                <a:gd name="T2" fmla="*/ 66 w 635"/>
                <a:gd name="T3" fmla="*/ 7 h 201"/>
                <a:gd name="T4" fmla="*/ 124 w 635"/>
                <a:gd name="T5" fmla="*/ 119 h 201"/>
                <a:gd name="T6" fmla="*/ 183 w 635"/>
                <a:gd name="T7" fmla="*/ 11 h 201"/>
                <a:gd name="T8" fmla="*/ 241 w 635"/>
                <a:gd name="T9" fmla="*/ 115 h 201"/>
                <a:gd name="T10" fmla="*/ 299 w 635"/>
                <a:gd name="T11" fmla="*/ 11 h 201"/>
                <a:gd name="T12" fmla="*/ 343 w 635"/>
                <a:gd name="T13" fmla="*/ 115 h 201"/>
                <a:gd name="T14" fmla="*/ 409 w 635"/>
                <a:gd name="T15" fmla="*/ 11 h 201"/>
                <a:gd name="T16" fmla="*/ 445 w 635"/>
                <a:gd name="T17" fmla="*/ 111 h 201"/>
                <a:gd name="T18" fmla="*/ 511 w 635"/>
                <a:gd name="T19" fmla="*/ 11 h 201"/>
                <a:gd name="T20" fmla="*/ 547 w 635"/>
                <a:gd name="T21" fmla="*/ 81 h 201"/>
                <a:gd name="T22" fmla="*/ 635 w 635"/>
                <a:gd name="T23" fmla="*/ 76 h 2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35"/>
                <a:gd name="T37" fmla="*/ 0 h 201"/>
                <a:gd name="T38" fmla="*/ 635 w 635"/>
                <a:gd name="T39" fmla="*/ 201 h 2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35" h="201">
                  <a:moveTo>
                    <a:pt x="0" y="135"/>
                  </a:moveTo>
                  <a:cubicBezTo>
                    <a:pt x="22" y="67"/>
                    <a:pt x="45" y="0"/>
                    <a:pt x="66" y="11"/>
                  </a:cubicBezTo>
                  <a:cubicBezTo>
                    <a:pt x="87" y="22"/>
                    <a:pt x="105" y="199"/>
                    <a:pt x="124" y="200"/>
                  </a:cubicBezTo>
                  <a:cubicBezTo>
                    <a:pt x="143" y="201"/>
                    <a:pt x="164" y="19"/>
                    <a:pt x="183" y="18"/>
                  </a:cubicBezTo>
                  <a:cubicBezTo>
                    <a:pt x="202" y="17"/>
                    <a:pt x="222" y="193"/>
                    <a:pt x="241" y="193"/>
                  </a:cubicBezTo>
                  <a:cubicBezTo>
                    <a:pt x="260" y="193"/>
                    <a:pt x="282" y="18"/>
                    <a:pt x="299" y="18"/>
                  </a:cubicBezTo>
                  <a:cubicBezTo>
                    <a:pt x="316" y="18"/>
                    <a:pt x="325" y="193"/>
                    <a:pt x="343" y="193"/>
                  </a:cubicBezTo>
                  <a:cubicBezTo>
                    <a:pt x="361" y="193"/>
                    <a:pt x="392" y="19"/>
                    <a:pt x="409" y="18"/>
                  </a:cubicBezTo>
                  <a:cubicBezTo>
                    <a:pt x="426" y="17"/>
                    <a:pt x="428" y="186"/>
                    <a:pt x="445" y="186"/>
                  </a:cubicBezTo>
                  <a:cubicBezTo>
                    <a:pt x="462" y="186"/>
                    <a:pt x="494" y="26"/>
                    <a:pt x="511" y="18"/>
                  </a:cubicBezTo>
                  <a:cubicBezTo>
                    <a:pt x="528" y="10"/>
                    <a:pt x="526" y="117"/>
                    <a:pt x="547" y="135"/>
                  </a:cubicBezTo>
                  <a:cubicBezTo>
                    <a:pt x="568" y="153"/>
                    <a:pt x="601" y="140"/>
                    <a:pt x="635" y="127"/>
                  </a:cubicBezTo>
                </a:path>
              </a:pathLst>
            </a:custGeom>
            <a:noFill/>
            <a:ln w="28575" cmpd="sng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249" name="Line 33"/>
            <p:cNvSpPr>
              <a:spLocks noChangeShapeType="1"/>
            </p:cNvSpPr>
            <p:nvPr/>
          </p:nvSpPr>
          <p:spPr bwMode="auto">
            <a:xfrm>
              <a:off x="1371" y="3777"/>
              <a:ext cx="116" cy="0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9244" name="Group 34"/>
          <p:cNvGrpSpPr>
            <a:grpSpLocks/>
          </p:cNvGrpSpPr>
          <p:nvPr/>
        </p:nvGrpSpPr>
        <p:grpSpPr bwMode="auto">
          <a:xfrm>
            <a:off x="965200" y="2982055"/>
            <a:ext cx="763588" cy="201612"/>
            <a:chOff x="736" y="3703"/>
            <a:chExt cx="751" cy="120"/>
          </a:xfrm>
        </p:grpSpPr>
        <p:sp>
          <p:nvSpPr>
            <p:cNvPr id="9246" name="Freeform 35"/>
            <p:cNvSpPr>
              <a:spLocks/>
            </p:cNvSpPr>
            <p:nvPr/>
          </p:nvSpPr>
          <p:spPr bwMode="auto">
            <a:xfrm>
              <a:off x="736" y="3703"/>
              <a:ext cx="635" cy="120"/>
            </a:xfrm>
            <a:custGeom>
              <a:avLst/>
              <a:gdLst>
                <a:gd name="T0" fmla="*/ 0 w 635"/>
                <a:gd name="T1" fmla="*/ 81 h 201"/>
                <a:gd name="T2" fmla="*/ 66 w 635"/>
                <a:gd name="T3" fmla="*/ 7 h 201"/>
                <a:gd name="T4" fmla="*/ 124 w 635"/>
                <a:gd name="T5" fmla="*/ 119 h 201"/>
                <a:gd name="T6" fmla="*/ 183 w 635"/>
                <a:gd name="T7" fmla="*/ 11 h 201"/>
                <a:gd name="T8" fmla="*/ 241 w 635"/>
                <a:gd name="T9" fmla="*/ 115 h 201"/>
                <a:gd name="T10" fmla="*/ 299 w 635"/>
                <a:gd name="T11" fmla="*/ 11 h 201"/>
                <a:gd name="T12" fmla="*/ 343 w 635"/>
                <a:gd name="T13" fmla="*/ 115 h 201"/>
                <a:gd name="T14" fmla="*/ 409 w 635"/>
                <a:gd name="T15" fmla="*/ 11 h 201"/>
                <a:gd name="T16" fmla="*/ 445 w 635"/>
                <a:gd name="T17" fmla="*/ 111 h 201"/>
                <a:gd name="T18" fmla="*/ 511 w 635"/>
                <a:gd name="T19" fmla="*/ 11 h 201"/>
                <a:gd name="T20" fmla="*/ 547 w 635"/>
                <a:gd name="T21" fmla="*/ 81 h 201"/>
                <a:gd name="T22" fmla="*/ 635 w 635"/>
                <a:gd name="T23" fmla="*/ 76 h 2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35"/>
                <a:gd name="T37" fmla="*/ 0 h 201"/>
                <a:gd name="T38" fmla="*/ 635 w 635"/>
                <a:gd name="T39" fmla="*/ 201 h 2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35" h="201">
                  <a:moveTo>
                    <a:pt x="0" y="135"/>
                  </a:moveTo>
                  <a:cubicBezTo>
                    <a:pt x="22" y="67"/>
                    <a:pt x="45" y="0"/>
                    <a:pt x="66" y="11"/>
                  </a:cubicBezTo>
                  <a:cubicBezTo>
                    <a:pt x="87" y="22"/>
                    <a:pt x="105" y="199"/>
                    <a:pt x="124" y="200"/>
                  </a:cubicBezTo>
                  <a:cubicBezTo>
                    <a:pt x="143" y="201"/>
                    <a:pt x="164" y="19"/>
                    <a:pt x="183" y="18"/>
                  </a:cubicBezTo>
                  <a:cubicBezTo>
                    <a:pt x="202" y="17"/>
                    <a:pt x="222" y="193"/>
                    <a:pt x="241" y="193"/>
                  </a:cubicBezTo>
                  <a:cubicBezTo>
                    <a:pt x="260" y="193"/>
                    <a:pt x="282" y="18"/>
                    <a:pt x="299" y="18"/>
                  </a:cubicBezTo>
                  <a:cubicBezTo>
                    <a:pt x="316" y="18"/>
                    <a:pt x="325" y="193"/>
                    <a:pt x="343" y="193"/>
                  </a:cubicBezTo>
                  <a:cubicBezTo>
                    <a:pt x="361" y="193"/>
                    <a:pt x="392" y="19"/>
                    <a:pt x="409" y="18"/>
                  </a:cubicBezTo>
                  <a:cubicBezTo>
                    <a:pt x="426" y="17"/>
                    <a:pt x="428" y="186"/>
                    <a:pt x="445" y="186"/>
                  </a:cubicBezTo>
                  <a:cubicBezTo>
                    <a:pt x="462" y="186"/>
                    <a:pt x="494" y="26"/>
                    <a:pt x="511" y="18"/>
                  </a:cubicBezTo>
                  <a:cubicBezTo>
                    <a:pt x="528" y="10"/>
                    <a:pt x="526" y="117"/>
                    <a:pt x="547" y="135"/>
                  </a:cubicBezTo>
                  <a:cubicBezTo>
                    <a:pt x="568" y="153"/>
                    <a:pt x="601" y="140"/>
                    <a:pt x="635" y="127"/>
                  </a:cubicBezTo>
                </a:path>
              </a:pathLst>
            </a:custGeom>
            <a:noFill/>
            <a:ln w="28575" cmpd="sng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247" name="Line 36"/>
            <p:cNvSpPr>
              <a:spLocks noChangeShapeType="1"/>
            </p:cNvSpPr>
            <p:nvPr/>
          </p:nvSpPr>
          <p:spPr bwMode="auto">
            <a:xfrm>
              <a:off x="1371" y="3777"/>
              <a:ext cx="116" cy="0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9245" name="Text Box 37"/>
          <p:cNvSpPr txBox="1">
            <a:spLocks noChangeArrowheads="1"/>
          </p:cNvSpPr>
          <p:nvPr/>
        </p:nvSpPr>
        <p:spPr bwMode="auto">
          <a:xfrm>
            <a:off x="304800" y="4889237"/>
            <a:ext cx="87316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800" baseline="0" dirty="0">
                <a:latin typeface="Arial" charset="0"/>
              </a:rPr>
              <a:t>Taux </a:t>
            </a:r>
            <a:r>
              <a:rPr lang="fr-FR" sz="1800" baseline="0" dirty="0" smtClean="0">
                <a:latin typeface="Arial" charset="0"/>
              </a:rPr>
              <a:t>d’émission/absorption : relations d’Einstein pour un système à 2 niveaux</a:t>
            </a:r>
            <a:endParaRPr lang="fr-FR" sz="1800" baseline="0" dirty="0">
              <a:latin typeface="Arial" charset="0"/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693738" y="5308600"/>
          <a:ext cx="3886200" cy="981075"/>
        </p:xfrm>
        <a:graphic>
          <a:graphicData uri="http://schemas.openxmlformats.org/presentationml/2006/ole">
            <p:oleObj spid="_x0000_s9220" name="Équation" r:id="rId3" imgW="2311200" imgH="583920" progId="Equation.3">
              <p:embed/>
            </p:oleObj>
          </a:graphicData>
        </a:graphic>
      </p:graphicFrame>
      <p:graphicFrame>
        <p:nvGraphicFramePr>
          <p:cNvPr id="42" name="Object 4"/>
          <p:cNvGraphicFramePr>
            <a:graphicFrameLocks noChangeAspect="1"/>
          </p:cNvGraphicFramePr>
          <p:nvPr/>
        </p:nvGraphicFramePr>
        <p:xfrm>
          <a:off x="5322888" y="5445125"/>
          <a:ext cx="3376612" cy="668338"/>
        </p:xfrm>
        <a:graphic>
          <a:graphicData uri="http://schemas.openxmlformats.org/presentationml/2006/ole">
            <p:oleObj spid="_x0000_s9221" name="Équation" r:id="rId4" imgW="223488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Text Box 2"/>
          <p:cNvSpPr txBox="1">
            <a:spLocks noChangeArrowheads="1"/>
          </p:cNvSpPr>
          <p:nvPr/>
        </p:nvSpPr>
        <p:spPr bwMode="auto">
          <a:xfrm>
            <a:off x="414338" y="4478338"/>
            <a:ext cx="3694112" cy="19018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0" baseline="0" dirty="0">
                <a:latin typeface="Arial" charset="0"/>
              </a:rPr>
              <a:t>En régime établi   </a:t>
            </a:r>
            <a:r>
              <a:rPr lang="fr-FR" sz="1600" b="0" baseline="0" dirty="0">
                <a:latin typeface="Arial" charset="0"/>
                <a:sym typeface="Symbol" pitchFamily="18" charset="2"/>
              </a:rPr>
              <a:t>  </a:t>
            </a:r>
            <a:r>
              <a:rPr lang="fr-FR" sz="1600" b="0" baseline="0" dirty="0">
                <a:latin typeface="Arial" charset="0"/>
              </a:rPr>
              <a:t>onde stationnaire</a:t>
            </a:r>
          </a:p>
          <a:p>
            <a:endParaRPr lang="fr-FR" sz="1800" b="0" baseline="0" dirty="0">
              <a:latin typeface="Arial" charset="0"/>
            </a:endParaRPr>
          </a:p>
          <a:p>
            <a:endParaRPr lang="fr-FR" sz="1800" b="0" baseline="0" dirty="0">
              <a:latin typeface="Arial" charset="0"/>
            </a:endParaRPr>
          </a:p>
          <a:p>
            <a:endParaRPr lang="fr-FR" sz="1800" b="0" baseline="0" dirty="0">
              <a:latin typeface="Arial" charset="0"/>
            </a:endParaRPr>
          </a:p>
          <a:p>
            <a:r>
              <a:rPr lang="fr-FR" sz="1800" b="0" baseline="0" dirty="0">
                <a:latin typeface="Arial" charset="0"/>
              </a:rPr>
              <a:t>        </a:t>
            </a:r>
            <a:r>
              <a:rPr lang="fr-FR" sz="1400" baseline="0" dirty="0">
                <a:latin typeface="Arial" charset="0"/>
              </a:rPr>
              <a:t>condition sur le gain :</a:t>
            </a:r>
            <a:r>
              <a:rPr lang="fr-FR" sz="1800" baseline="0" dirty="0">
                <a:latin typeface="Arial" charset="0"/>
              </a:rPr>
              <a:t>  </a:t>
            </a:r>
          </a:p>
          <a:p>
            <a:pPr>
              <a:lnSpc>
                <a:spcPct val="170000"/>
              </a:lnSpc>
            </a:pPr>
            <a:r>
              <a:rPr lang="fr-FR" sz="1800" b="0" baseline="0" dirty="0">
                <a:latin typeface="Arial" charset="0"/>
              </a:rPr>
              <a:t>        </a:t>
            </a:r>
            <a:r>
              <a:rPr lang="fr-FR" sz="1400" baseline="0" dirty="0">
                <a:latin typeface="Arial" charset="0"/>
              </a:rPr>
              <a:t>condition sur la phase :</a:t>
            </a:r>
            <a:r>
              <a:rPr lang="fr-FR" sz="1800" baseline="0" dirty="0">
                <a:latin typeface="Arial" charset="0"/>
              </a:rPr>
              <a:t> </a:t>
            </a:r>
          </a:p>
        </p:txBody>
      </p:sp>
      <p:sp>
        <p:nvSpPr>
          <p:cNvPr id="11271" name="Text Box 3"/>
          <p:cNvSpPr txBox="1">
            <a:spLocks noChangeArrowheads="1"/>
          </p:cNvSpPr>
          <p:nvPr/>
        </p:nvSpPr>
        <p:spPr bwMode="auto">
          <a:xfrm>
            <a:off x="4083050" y="1766888"/>
            <a:ext cx="5109091" cy="2289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aseline="0" dirty="0">
                <a:latin typeface="Arial" charset="0"/>
              </a:rPr>
              <a:t>Zone active = Milieu amplificateur </a:t>
            </a:r>
          </a:p>
          <a:p>
            <a:pPr>
              <a:lnSpc>
                <a:spcPct val="110000"/>
              </a:lnSpc>
            </a:pPr>
            <a:r>
              <a:rPr lang="fr-FR" sz="1600" b="0" baseline="0" dirty="0">
                <a:latin typeface="Arial" charset="0"/>
              </a:rPr>
              <a:t>   </a:t>
            </a:r>
            <a:r>
              <a:rPr lang="fr-FR" sz="1400" b="0" baseline="0" dirty="0">
                <a:latin typeface="Arial" charset="0"/>
              </a:rPr>
              <a:t>Confinement optique</a:t>
            </a:r>
            <a:r>
              <a:rPr lang="fr-FR" sz="1600" b="0" baseline="0" dirty="0">
                <a:latin typeface="Arial" charset="0"/>
              </a:rPr>
              <a:t>  </a:t>
            </a:r>
            <a:r>
              <a:rPr lang="fr-FR" sz="1600" b="0" baseline="0" dirty="0">
                <a:latin typeface="Arial" charset="0"/>
                <a:sym typeface="Symbol" pitchFamily="18" charset="2"/>
              </a:rPr>
              <a:t> </a:t>
            </a:r>
            <a:r>
              <a:rPr lang="fr-FR" sz="1200" b="0" baseline="0" dirty="0">
                <a:latin typeface="Arial" charset="0"/>
              </a:rPr>
              <a:t>zone active = structure optique </a:t>
            </a:r>
            <a:r>
              <a:rPr lang="fr-FR" sz="1200" b="0" baseline="0" dirty="0" err="1">
                <a:latin typeface="Arial" charset="0"/>
              </a:rPr>
              <a:t>guidante</a:t>
            </a:r>
            <a:endParaRPr lang="fr-FR" sz="1200" b="0" baseline="0" dirty="0">
              <a:latin typeface="Arial" charset="0"/>
            </a:endParaRPr>
          </a:p>
          <a:p>
            <a:pPr>
              <a:lnSpc>
                <a:spcPct val="110000"/>
              </a:lnSpc>
            </a:pPr>
            <a:r>
              <a:rPr lang="fr-FR" sz="1600" b="0" baseline="0" dirty="0">
                <a:latin typeface="Arial" charset="0"/>
              </a:rPr>
              <a:t>   </a:t>
            </a:r>
            <a:r>
              <a:rPr lang="fr-FR" sz="1400" b="0" baseline="0" dirty="0">
                <a:latin typeface="Arial" charset="0"/>
              </a:rPr>
              <a:t>Confinement électronique</a:t>
            </a:r>
            <a:r>
              <a:rPr lang="fr-FR" sz="1600" b="0" baseline="0" dirty="0">
                <a:latin typeface="Arial" charset="0"/>
              </a:rPr>
              <a:t> </a:t>
            </a:r>
            <a:r>
              <a:rPr lang="fr-FR" sz="1200" b="0" baseline="0" dirty="0">
                <a:latin typeface="Arial" charset="0"/>
                <a:sym typeface="Symbol" pitchFamily="18" charset="2"/>
              </a:rPr>
              <a:t> </a:t>
            </a:r>
            <a:r>
              <a:rPr lang="fr-FR" sz="1200" b="0" baseline="0" dirty="0">
                <a:latin typeface="Arial" charset="0"/>
              </a:rPr>
              <a:t>inversion de </a:t>
            </a:r>
            <a:r>
              <a:rPr lang="fr-FR" sz="1200" b="0" baseline="0" dirty="0" smtClean="0">
                <a:latin typeface="Arial" charset="0"/>
              </a:rPr>
              <a:t>population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fr-FR" sz="1600" b="0" baseline="0" dirty="0" smtClean="0">
                <a:latin typeface="Arial" charset="0"/>
              </a:rPr>
              <a:t>                matériau : milieu à gain  (g-</a:t>
            </a:r>
            <a:r>
              <a:rPr lang="fr-FR" sz="1600" b="0" baseline="0" dirty="0" err="1" smtClean="0">
                <a:latin typeface="Symbol" pitchFamily="18" charset="2"/>
              </a:rPr>
              <a:t>a</a:t>
            </a:r>
            <a:r>
              <a:rPr lang="fr-FR" sz="1600" b="0" baseline="-25000" dirty="0" err="1" smtClean="0">
                <a:latin typeface="Arial" charset="0"/>
              </a:rPr>
              <a:t>int</a:t>
            </a:r>
            <a:r>
              <a:rPr lang="fr-FR" sz="1600" b="0" baseline="0" dirty="0" smtClean="0">
                <a:latin typeface="Arial" charset="0"/>
              </a:rPr>
              <a:t>)</a:t>
            </a:r>
            <a:endParaRPr lang="fr-FR" sz="1600" b="0" baseline="-25000" dirty="0">
              <a:latin typeface="Arial" charset="0"/>
            </a:endParaRPr>
          </a:p>
          <a:p>
            <a:endParaRPr lang="fr-FR" sz="1600" b="0" baseline="0" dirty="0">
              <a:latin typeface="Arial" charset="0"/>
            </a:endParaRPr>
          </a:p>
          <a:p>
            <a:pPr>
              <a:lnSpc>
                <a:spcPct val="130000"/>
              </a:lnSpc>
            </a:pPr>
            <a:r>
              <a:rPr lang="fr-FR" sz="1600" baseline="0" dirty="0">
                <a:latin typeface="Arial" charset="0"/>
              </a:rPr>
              <a:t>Cavité résonnante optique</a:t>
            </a:r>
          </a:p>
          <a:p>
            <a:pPr>
              <a:lnSpc>
                <a:spcPct val="120000"/>
              </a:lnSpc>
            </a:pPr>
            <a:r>
              <a:rPr lang="fr-FR" sz="1400" b="0" baseline="0" dirty="0">
                <a:latin typeface="Arial" charset="0"/>
              </a:rPr>
              <a:t>     Miroirs </a:t>
            </a:r>
            <a:r>
              <a:rPr lang="fr-FR" sz="1400" b="0" baseline="0" dirty="0" smtClean="0">
                <a:latin typeface="Arial" charset="0"/>
              </a:rPr>
              <a:t>externe R</a:t>
            </a:r>
            <a:r>
              <a:rPr lang="fr-FR" sz="1400" b="0" baseline="-25000" dirty="0" smtClean="0">
                <a:latin typeface="Arial" charset="0"/>
              </a:rPr>
              <a:t>1</a:t>
            </a:r>
            <a:r>
              <a:rPr lang="fr-FR" sz="1400" b="0" baseline="0" dirty="0" smtClean="0">
                <a:latin typeface="Arial" charset="0"/>
              </a:rPr>
              <a:t>, R</a:t>
            </a:r>
            <a:r>
              <a:rPr lang="fr-FR" sz="1400" b="0" baseline="-25000" dirty="0" smtClean="0">
                <a:latin typeface="Arial" charset="0"/>
              </a:rPr>
              <a:t>2</a:t>
            </a:r>
            <a:endParaRPr lang="fr-FR" sz="1400" b="0" baseline="-25000" dirty="0">
              <a:latin typeface="Arial" charset="0"/>
            </a:endParaRPr>
          </a:p>
          <a:p>
            <a:pPr>
              <a:lnSpc>
                <a:spcPct val="110000"/>
              </a:lnSpc>
            </a:pPr>
            <a:r>
              <a:rPr lang="fr-FR" sz="1400" b="0" baseline="0" dirty="0">
                <a:latin typeface="Arial" charset="0"/>
              </a:rPr>
              <a:t>     Faces clivées du matériau (n ~ 3-3.5)</a:t>
            </a:r>
          </a:p>
        </p:txBody>
      </p:sp>
      <p:sp>
        <p:nvSpPr>
          <p:cNvPr id="11272" name="Rectangle 4"/>
          <p:cNvSpPr>
            <a:spLocks noGrp="1" noChangeArrowheads="1"/>
          </p:cNvSpPr>
          <p:nvPr>
            <p:ph type="title"/>
          </p:nvPr>
        </p:nvSpPr>
        <p:spPr>
          <a:xfrm>
            <a:off x="2511984" y="345082"/>
            <a:ext cx="4795738" cy="587375"/>
          </a:xfrm>
          <a:noFill/>
        </p:spPr>
        <p:txBody>
          <a:bodyPr/>
          <a:lstStyle/>
          <a:p>
            <a:pPr eaLnBrk="1" hangingPunct="1"/>
            <a:r>
              <a:rPr lang="fr-FR" sz="2400" b="1" dirty="0" smtClean="0">
                <a:latin typeface="Arial" charset="0"/>
              </a:rPr>
              <a:t>Conditions d’un régime laser </a:t>
            </a:r>
            <a:r>
              <a:rPr lang="fr-FR" sz="2000" i="1" dirty="0" smtClean="0">
                <a:latin typeface="Arial" charset="0"/>
              </a:rPr>
              <a:t>(Rappel  COM101 TD2</a:t>
            </a:r>
            <a:r>
              <a:rPr lang="fr-FR" sz="2000" dirty="0" smtClean="0">
                <a:latin typeface="Arial" charset="0"/>
              </a:rPr>
              <a:t>)</a:t>
            </a:r>
            <a:r>
              <a:rPr lang="en-GB" sz="2400" dirty="0" smtClean="0">
                <a:latin typeface="Arial" charset="0"/>
              </a:rPr>
              <a:t/>
            </a:r>
            <a:br>
              <a:rPr lang="en-GB" sz="2400" dirty="0" smtClean="0">
                <a:latin typeface="Arial" charset="0"/>
              </a:rPr>
            </a:br>
            <a:endParaRPr lang="fr-FR" sz="2400" b="1" dirty="0" smtClean="0">
              <a:latin typeface="Arial" charset="0"/>
            </a:endParaRPr>
          </a:p>
        </p:txBody>
      </p:sp>
      <p:graphicFrame>
        <p:nvGraphicFramePr>
          <p:cNvPr id="11267" name="Object 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311400" y="4843463"/>
          <a:ext cx="4800600" cy="396875"/>
        </p:xfrm>
        <a:graphic>
          <a:graphicData uri="http://schemas.openxmlformats.org/presentationml/2006/ole">
            <p:oleObj spid="_x0000_s11267" name="Equation" r:id="rId3" imgW="3073320" imgH="253800" progId="Equation.3">
              <p:embed/>
            </p:oleObj>
          </a:graphicData>
        </a:graphic>
      </p:graphicFrame>
      <p:grpSp>
        <p:nvGrpSpPr>
          <p:cNvPr id="11273" name="Group 7"/>
          <p:cNvGrpSpPr>
            <a:grpSpLocks/>
          </p:cNvGrpSpPr>
          <p:nvPr/>
        </p:nvGrpSpPr>
        <p:grpSpPr bwMode="auto">
          <a:xfrm rot="21530799" flipH="1">
            <a:off x="388938" y="2527300"/>
            <a:ext cx="731837" cy="180975"/>
            <a:chOff x="736" y="3703"/>
            <a:chExt cx="751" cy="120"/>
          </a:xfrm>
        </p:grpSpPr>
        <p:sp>
          <p:nvSpPr>
            <p:cNvPr id="11305" name="Freeform 8"/>
            <p:cNvSpPr>
              <a:spLocks/>
            </p:cNvSpPr>
            <p:nvPr/>
          </p:nvSpPr>
          <p:spPr bwMode="auto">
            <a:xfrm>
              <a:off x="736" y="3703"/>
              <a:ext cx="635" cy="120"/>
            </a:xfrm>
            <a:custGeom>
              <a:avLst/>
              <a:gdLst>
                <a:gd name="T0" fmla="*/ 0 w 635"/>
                <a:gd name="T1" fmla="*/ 81 h 201"/>
                <a:gd name="T2" fmla="*/ 66 w 635"/>
                <a:gd name="T3" fmla="*/ 7 h 201"/>
                <a:gd name="T4" fmla="*/ 124 w 635"/>
                <a:gd name="T5" fmla="*/ 119 h 201"/>
                <a:gd name="T6" fmla="*/ 183 w 635"/>
                <a:gd name="T7" fmla="*/ 11 h 201"/>
                <a:gd name="T8" fmla="*/ 241 w 635"/>
                <a:gd name="T9" fmla="*/ 115 h 201"/>
                <a:gd name="T10" fmla="*/ 299 w 635"/>
                <a:gd name="T11" fmla="*/ 11 h 201"/>
                <a:gd name="T12" fmla="*/ 343 w 635"/>
                <a:gd name="T13" fmla="*/ 115 h 201"/>
                <a:gd name="T14" fmla="*/ 409 w 635"/>
                <a:gd name="T15" fmla="*/ 11 h 201"/>
                <a:gd name="T16" fmla="*/ 445 w 635"/>
                <a:gd name="T17" fmla="*/ 111 h 201"/>
                <a:gd name="T18" fmla="*/ 511 w 635"/>
                <a:gd name="T19" fmla="*/ 11 h 201"/>
                <a:gd name="T20" fmla="*/ 547 w 635"/>
                <a:gd name="T21" fmla="*/ 81 h 201"/>
                <a:gd name="T22" fmla="*/ 635 w 635"/>
                <a:gd name="T23" fmla="*/ 76 h 2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35"/>
                <a:gd name="T37" fmla="*/ 0 h 201"/>
                <a:gd name="T38" fmla="*/ 635 w 635"/>
                <a:gd name="T39" fmla="*/ 201 h 2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35" h="201">
                  <a:moveTo>
                    <a:pt x="0" y="135"/>
                  </a:moveTo>
                  <a:cubicBezTo>
                    <a:pt x="22" y="67"/>
                    <a:pt x="45" y="0"/>
                    <a:pt x="66" y="11"/>
                  </a:cubicBezTo>
                  <a:cubicBezTo>
                    <a:pt x="87" y="22"/>
                    <a:pt x="105" y="199"/>
                    <a:pt x="124" y="200"/>
                  </a:cubicBezTo>
                  <a:cubicBezTo>
                    <a:pt x="143" y="201"/>
                    <a:pt x="164" y="19"/>
                    <a:pt x="183" y="18"/>
                  </a:cubicBezTo>
                  <a:cubicBezTo>
                    <a:pt x="202" y="17"/>
                    <a:pt x="222" y="193"/>
                    <a:pt x="241" y="193"/>
                  </a:cubicBezTo>
                  <a:cubicBezTo>
                    <a:pt x="260" y="193"/>
                    <a:pt x="282" y="18"/>
                    <a:pt x="299" y="18"/>
                  </a:cubicBezTo>
                  <a:cubicBezTo>
                    <a:pt x="316" y="18"/>
                    <a:pt x="325" y="193"/>
                    <a:pt x="343" y="193"/>
                  </a:cubicBezTo>
                  <a:cubicBezTo>
                    <a:pt x="361" y="193"/>
                    <a:pt x="392" y="19"/>
                    <a:pt x="409" y="18"/>
                  </a:cubicBezTo>
                  <a:cubicBezTo>
                    <a:pt x="426" y="17"/>
                    <a:pt x="428" y="186"/>
                    <a:pt x="445" y="186"/>
                  </a:cubicBezTo>
                  <a:cubicBezTo>
                    <a:pt x="462" y="186"/>
                    <a:pt x="494" y="26"/>
                    <a:pt x="511" y="18"/>
                  </a:cubicBezTo>
                  <a:cubicBezTo>
                    <a:pt x="528" y="10"/>
                    <a:pt x="526" y="117"/>
                    <a:pt x="547" y="135"/>
                  </a:cubicBezTo>
                  <a:cubicBezTo>
                    <a:pt x="568" y="153"/>
                    <a:pt x="601" y="140"/>
                    <a:pt x="635" y="127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306" name="Line 9"/>
            <p:cNvSpPr>
              <a:spLocks noChangeShapeType="1"/>
            </p:cNvSpPr>
            <p:nvPr/>
          </p:nvSpPr>
          <p:spPr bwMode="auto">
            <a:xfrm>
              <a:off x="1371" y="3777"/>
              <a:ext cx="11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1274" name="Group 10"/>
          <p:cNvGrpSpPr>
            <a:grpSpLocks/>
          </p:cNvGrpSpPr>
          <p:nvPr/>
        </p:nvGrpSpPr>
        <p:grpSpPr bwMode="auto">
          <a:xfrm>
            <a:off x="1257300" y="2282825"/>
            <a:ext cx="1876425" cy="669925"/>
            <a:chOff x="992" y="1473"/>
            <a:chExt cx="1688" cy="672"/>
          </a:xfrm>
        </p:grpSpPr>
        <p:sp>
          <p:nvSpPr>
            <p:cNvPr id="11302" name="Rectangle 11"/>
            <p:cNvSpPr>
              <a:spLocks noChangeArrowheads="1"/>
            </p:cNvSpPr>
            <p:nvPr/>
          </p:nvSpPr>
          <p:spPr bwMode="auto">
            <a:xfrm>
              <a:off x="995" y="1473"/>
              <a:ext cx="1684" cy="6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303" name="Rectangle 12"/>
            <p:cNvSpPr>
              <a:spLocks noChangeArrowheads="1"/>
            </p:cNvSpPr>
            <p:nvPr/>
          </p:nvSpPr>
          <p:spPr bwMode="auto">
            <a:xfrm>
              <a:off x="995" y="1747"/>
              <a:ext cx="1684" cy="10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304" name="Line 13"/>
            <p:cNvSpPr>
              <a:spLocks noChangeShapeType="1"/>
            </p:cNvSpPr>
            <p:nvPr/>
          </p:nvSpPr>
          <p:spPr bwMode="auto">
            <a:xfrm flipV="1">
              <a:off x="992" y="1473"/>
              <a:ext cx="1688" cy="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1275" name="Group 14"/>
          <p:cNvGrpSpPr>
            <a:grpSpLocks/>
          </p:cNvGrpSpPr>
          <p:nvPr/>
        </p:nvGrpSpPr>
        <p:grpSpPr bwMode="auto">
          <a:xfrm rot="69201">
            <a:off x="3309938" y="2543175"/>
            <a:ext cx="731837" cy="180975"/>
            <a:chOff x="736" y="3703"/>
            <a:chExt cx="751" cy="120"/>
          </a:xfrm>
        </p:grpSpPr>
        <p:sp>
          <p:nvSpPr>
            <p:cNvPr id="11300" name="Freeform 15"/>
            <p:cNvSpPr>
              <a:spLocks/>
            </p:cNvSpPr>
            <p:nvPr/>
          </p:nvSpPr>
          <p:spPr bwMode="auto">
            <a:xfrm>
              <a:off x="736" y="3703"/>
              <a:ext cx="635" cy="120"/>
            </a:xfrm>
            <a:custGeom>
              <a:avLst/>
              <a:gdLst>
                <a:gd name="T0" fmla="*/ 0 w 635"/>
                <a:gd name="T1" fmla="*/ 81 h 201"/>
                <a:gd name="T2" fmla="*/ 66 w 635"/>
                <a:gd name="T3" fmla="*/ 7 h 201"/>
                <a:gd name="T4" fmla="*/ 124 w 635"/>
                <a:gd name="T5" fmla="*/ 119 h 201"/>
                <a:gd name="T6" fmla="*/ 183 w 635"/>
                <a:gd name="T7" fmla="*/ 11 h 201"/>
                <a:gd name="T8" fmla="*/ 241 w 635"/>
                <a:gd name="T9" fmla="*/ 115 h 201"/>
                <a:gd name="T10" fmla="*/ 299 w 635"/>
                <a:gd name="T11" fmla="*/ 11 h 201"/>
                <a:gd name="T12" fmla="*/ 343 w 635"/>
                <a:gd name="T13" fmla="*/ 115 h 201"/>
                <a:gd name="T14" fmla="*/ 409 w 635"/>
                <a:gd name="T15" fmla="*/ 11 h 201"/>
                <a:gd name="T16" fmla="*/ 445 w 635"/>
                <a:gd name="T17" fmla="*/ 111 h 201"/>
                <a:gd name="T18" fmla="*/ 511 w 635"/>
                <a:gd name="T19" fmla="*/ 11 h 201"/>
                <a:gd name="T20" fmla="*/ 547 w 635"/>
                <a:gd name="T21" fmla="*/ 81 h 201"/>
                <a:gd name="T22" fmla="*/ 635 w 635"/>
                <a:gd name="T23" fmla="*/ 76 h 2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35"/>
                <a:gd name="T37" fmla="*/ 0 h 201"/>
                <a:gd name="T38" fmla="*/ 635 w 635"/>
                <a:gd name="T39" fmla="*/ 201 h 2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35" h="201">
                  <a:moveTo>
                    <a:pt x="0" y="135"/>
                  </a:moveTo>
                  <a:cubicBezTo>
                    <a:pt x="22" y="67"/>
                    <a:pt x="45" y="0"/>
                    <a:pt x="66" y="11"/>
                  </a:cubicBezTo>
                  <a:cubicBezTo>
                    <a:pt x="87" y="22"/>
                    <a:pt x="105" y="199"/>
                    <a:pt x="124" y="200"/>
                  </a:cubicBezTo>
                  <a:cubicBezTo>
                    <a:pt x="143" y="201"/>
                    <a:pt x="164" y="19"/>
                    <a:pt x="183" y="18"/>
                  </a:cubicBezTo>
                  <a:cubicBezTo>
                    <a:pt x="202" y="17"/>
                    <a:pt x="222" y="193"/>
                    <a:pt x="241" y="193"/>
                  </a:cubicBezTo>
                  <a:cubicBezTo>
                    <a:pt x="260" y="193"/>
                    <a:pt x="282" y="18"/>
                    <a:pt x="299" y="18"/>
                  </a:cubicBezTo>
                  <a:cubicBezTo>
                    <a:pt x="316" y="18"/>
                    <a:pt x="325" y="193"/>
                    <a:pt x="343" y="193"/>
                  </a:cubicBezTo>
                  <a:cubicBezTo>
                    <a:pt x="361" y="193"/>
                    <a:pt x="392" y="19"/>
                    <a:pt x="409" y="18"/>
                  </a:cubicBezTo>
                  <a:cubicBezTo>
                    <a:pt x="426" y="17"/>
                    <a:pt x="428" y="186"/>
                    <a:pt x="445" y="186"/>
                  </a:cubicBezTo>
                  <a:cubicBezTo>
                    <a:pt x="462" y="186"/>
                    <a:pt x="494" y="26"/>
                    <a:pt x="511" y="18"/>
                  </a:cubicBezTo>
                  <a:cubicBezTo>
                    <a:pt x="528" y="10"/>
                    <a:pt x="526" y="117"/>
                    <a:pt x="547" y="135"/>
                  </a:cubicBezTo>
                  <a:cubicBezTo>
                    <a:pt x="568" y="153"/>
                    <a:pt x="601" y="140"/>
                    <a:pt x="635" y="127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301" name="Line 16"/>
            <p:cNvSpPr>
              <a:spLocks noChangeShapeType="1"/>
            </p:cNvSpPr>
            <p:nvPr/>
          </p:nvSpPr>
          <p:spPr bwMode="auto">
            <a:xfrm>
              <a:off x="1371" y="3777"/>
              <a:ext cx="11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1276" name="AutoShape 17"/>
          <p:cNvSpPr>
            <a:spLocks noChangeArrowheads="1"/>
          </p:cNvSpPr>
          <p:nvPr/>
        </p:nvSpPr>
        <p:spPr bwMode="auto">
          <a:xfrm>
            <a:off x="2120900" y="1703388"/>
            <a:ext cx="111125" cy="568325"/>
          </a:xfrm>
          <a:prstGeom prst="downArrow">
            <a:avLst>
              <a:gd name="adj1" fmla="val 50000"/>
              <a:gd name="adj2" fmla="val 12785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277" name="Text Box 18"/>
          <p:cNvSpPr txBox="1">
            <a:spLocks noChangeArrowheads="1"/>
          </p:cNvSpPr>
          <p:nvPr/>
        </p:nvSpPr>
        <p:spPr bwMode="auto">
          <a:xfrm>
            <a:off x="1446213" y="1376363"/>
            <a:ext cx="1549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600" b="0" baseline="0" dirty="0">
                <a:latin typeface="Arial" charset="0"/>
              </a:rPr>
              <a:t>Courant injecté</a:t>
            </a:r>
          </a:p>
        </p:txBody>
      </p:sp>
      <p:grpSp>
        <p:nvGrpSpPr>
          <p:cNvPr id="11278" name="Group 19"/>
          <p:cNvGrpSpPr>
            <a:grpSpLocks/>
          </p:cNvGrpSpPr>
          <p:nvPr/>
        </p:nvGrpSpPr>
        <p:grpSpPr bwMode="auto">
          <a:xfrm>
            <a:off x="1185863" y="3262313"/>
            <a:ext cx="101600" cy="609600"/>
            <a:chOff x="813" y="2304"/>
            <a:chExt cx="64" cy="384"/>
          </a:xfrm>
        </p:grpSpPr>
        <p:sp>
          <p:nvSpPr>
            <p:cNvPr id="11293" name="Line 20"/>
            <p:cNvSpPr>
              <a:spLocks noChangeShapeType="1"/>
            </p:cNvSpPr>
            <p:nvPr/>
          </p:nvSpPr>
          <p:spPr bwMode="auto">
            <a:xfrm>
              <a:off x="869" y="2304"/>
              <a:ext cx="8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294" name="Line 21"/>
            <p:cNvSpPr>
              <a:spLocks noChangeShapeType="1"/>
            </p:cNvSpPr>
            <p:nvPr/>
          </p:nvSpPr>
          <p:spPr bwMode="auto">
            <a:xfrm flipH="1">
              <a:off x="813" y="2352"/>
              <a:ext cx="56" cy="2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295" name="Line 22"/>
            <p:cNvSpPr>
              <a:spLocks noChangeShapeType="1"/>
            </p:cNvSpPr>
            <p:nvPr/>
          </p:nvSpPr>
          <p:spPr bwMode="auto">
            <a:xfrm flipH="1">
              <a:off x="813" y="2407"/>
              <a:ext cx="56" cy="2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296" name="Line 23"/>
            <p:cNvSpPr>
              <a:spLocks noChangeShapeType="1"/>
            </p:cNvSpPr>
            <p:nvPr/>
          </p:nvSpPr>
          <p:spPr bwMode="auto">
            <a:xfrm flipH="1">
              <a:off x="815" y="2460"/>
              <a:ext cx="56" cy="2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297" name="Line 24"/>
            <p:cNvSpPr>
              <a:spLocks noChangeShapeType="1"/>
            </p:cNvSpPr>
            <p:nvPr/>
          </p:nvSpPr>
          <p:spPr bwMode="auto">
            <a:xfrm flipH="1">
              <a:off x="816" y="2515"/>
              <a:ext cx="56" cy="2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298" name="Line 25"/>
            <p:cNvSpPr>
              <a:spLocks noChangeShapeType="1"/>
            </p:cNvSpPr>
            <p:nvPr/>
          </p:nvSpPr>
          <p:spPr bwMode="auto">
            <a:xfrm flipH="1">
              <a:off x="816" y="2573"/>
              <a:ext cx="56" cy="2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299" name="Line 26"/>
            <p:cNvSpPr>
              <a:spLocks noChangeShapeType="1"/>
            </p:cNvSpPr>
            <p:nvPr/>
          </p:nvSpPr>
          <p:spPr bwMode="auto">
            <a:xfrm flipH="1">
              <a:off x="818" y="2628"/>
              <a:ext cx="56" cy="2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1279" name="AutoShape 27"/>
          <p:cNvSpPr>
            <a:spLocks noChangeArrowheads="1"/>
          </p:cNvSpPr>
          <p:nvPr/>
        </p:nvSpPr>
        <p:spPr bwMode="auto">
          <a:xfrm rot="-5400000">
            <a:off x="1352550" y="3570288"/>
            <a:ext cx="184150" cy="285750"/>
          </a:xfrm>
          <a:custGeom>
            <a:avLst/>
            <a:gdLst>
              <a:gd name="T0" fmla="*/ 672327 w 21600"/>
              <a:gd name="T1" fmla="*/ 0 h 21600"/>
              <a:gd name="T2" fmla="*/ 222046 w 21600"/>
              <a:gd name="T3" fmla="*/ 3780235 h 21600"/>
              <a:gd name="T4" fmla="*/ 706846 w 21600"/>
              <a:gd name="T5" fmla="*/ 1454335 h 21600"/>
              <a:gd name="T6" fmla="*/ 1138371 w 21600"/>
              <a:gd name="T7" fmla="*/ 2500035 h 21600"/>
              <a:gd name="T8" fmla="*/ 1569964 w 21600"/>
              <a:gd name="T9" fmla="*/ 1454335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611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2" y="14285"/>
                </a:moveTo>
                <a:lnTo>
                  <a:pt x="21600" y="8310"/>
                </a:lnTo>
                <a:lnTo>
                  <a:pt x="18630" y="8310"/>
                </a:lnTo>
                <a:cubicBezTo>
                  <a:pt x="18630" y="3721"/>
                  <a:pt x="14430" y="0"/>
                  <a:pt x="9250" y="0"/>
                </a:cubicBezTo>
                <a:cubicBezTo>
                  <a:pt x="4141" y="0"/>
                  <a:pt x="0" y="3799"/>
                  <a:pt x="0" y="8485"/>
                </a:cubicBezTo>
                <a:lnTo>
                  <a:pt x="0" y="21600"/>
                </a:lnTo>
                <a:lnTo>
                  <a:pt x="6110" y="21600"/>
                </a:lnTo>
                <a:lnTo>
                  <a:pt x="6110" y="8310"/>
                </a:lnTo>
                <a:cubicBezTo>
                  <a:pt x="6110" y="6947"/>
                  <a:pt x="7362" y="5842"/>
                  <a:pt x="8907" y="5842"/>
                </a:cubicBezTo>
                <a:lnTo>
                  <a:pt x="9725" y="5842"/>
                </a:lnTo>
                <a:cubicBezTo>
                  <a:pt x="11269" y="5842"/>
                  <a:pt x="12520" y="6947"/>
                  <a:pt x="12520" y="8310"/>
                </a:cubicBezTo>
                <a:lnTo>
                  <a:pt x="9725" y="8310"/>
                </a:lnTo>
                <a:close/>
              </a:path>
            </a:pathLst>
          </a:custGeom>
          <a:solidFill>
            <a:srgbClr val="FF0000"/>
          </a:solidFill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280" name="AutoShape 28"/>
          <p:cNvSpPr>
            <a:spLocks noChangeArrowheads="1"/>
          </p:cNvSpPr>
          <p:nvPr/>
        </p:nvSpPr>
        <p:spPr bwMode="auto">
          <a:xfrm rot="5400000" flipH="1">
            <a:off x="2886075" y="3576638"/>
            <a:ext cx="184150" cy="285750"/>
          </a:xfrm>
          <a:custGeom>
            <a:avLst/>
            <a:gdLst>
              <a:gd name="T0" fmla="*/ 672327 w 21600"/>
              <a:gd name="T1" fmla="*/ 0 h 21600"/>
              <a:gd name="T2" fmla="*/ 222046 w 21600"/>
              <a:gd name="T3" fmla="*/ 3780235 h 21600"/>
              <a:gd name="T4" fmla="*/ 706846 w 21600"/>
              <a:gd name="T5" fmla="*/ 1454335 h 21600"/>
              <a:gd name="T6" fmla="*/ 1138371 w 21600"/>
              <a:gd name="T7" fmla="*/ 2500035 h 21600"/>
              <a:gd name="T8" fmla="*/ 1569964 w 21600"/>
              <a:gd name="T9" fmla="*/ 1454335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611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2" y="14285"/>
                </a:moveTo>
                <a:lnTo>
                  <a:pt x="21600" y="8310"/>
                </a:lnTo>
                <a:lnTo>
                  <a:pt x="18630" y="8310"/>
                </a:lnTo>
                <a:cubicBezTo>
                  <a:pt x="18630" y="3721"/>
                  <a:pt x="14430" y="0"/>
                  <a:pt x="9250" y="0"/>
                </a:cubicBezTo>
                <a:cubicBezTo>
                  <a:pt x="4141" y="0"/>
                  <a:pt x="0" y="3799"/>
                  <a:pt x="0" y="8485"/>
                </a:cubicBezTo>
                <a:lnTo>
                  <a:pt x="0" y="21600"/>
                </a:lnTo>
                <a:lnTo>
                  <a:pt x="6110" y="21600"/>
                </a:lnTo>
                <a:lnTo>
                  <a:pt x="6110" y="8310"/>
                </a:lnTo>
                <a:cubicBezTo>
                  <a:pt x="6110" y="6947"/>
                  <a:pt x="7362" y="5842"/>
                  <a:pt x="8907" y="5842"/>
                </a:cubicBezTo>
                <a:lnTo>
                  <a:pt x="9725" y="5842"/>
                </a:lnTo>
                <a:cubicBezTo>
                  <a:pt x="11269" y="5842"/>
                  <a:pt x="12520" y="6947"/>
                  <a:pt x="12520" y="8310"/>
                </a:cubicBezTo>
                <a:lnTo>
                  <a:pt x="9725" y="8310"/>
                </a:lnTo>
                <a:close/>
              </a:path>
            </a:pathLst>
          </a:custGeom>
          <a:solidFill>
            <a:srgbClr val="FF0000"/>
          </a:solidFill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281" name="Text Box 29"/>
          <p:cNvSpPr txBox="1">
            <a:spLocks noChangeArrowheads="1"/>
          </p:cNvSpPr>
          <p:nvPr/>
        </p:nvSpPr>
        <p:spPr bwMode="auto">
          <a:xfrm>
            <a:off x="1125538" y="3856038"/>
            <a:ext cx="376237" cy="3048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400" b="0" baseline="0">
                <a:latin typeface="Arial" charset="0"/>
              </a:rPr>
              <a:t>R</a:t>
            </a:r>
            <a:r>
              <a:rPr lang="fr-FR" sz="1400" b="0" baseline="-25000">
                <a:latin typeface="Arial" charset="0"/>
              </a:rPr>
              <a:t>1</a:t>
            </a:r>
          </a:p>
        </p:txBody>
      </p:sp>
      <p:sp>
        <p:nvSpPr>
          <p:cNvPr id="11282" name="Text Box 30"/>
          <p:cNvSpPr txBox="1">
            <a:spLocks noChangeArrowheads="1"/>
          </p:cNvSpPr>
          <p:nvPr/>
        </p:nvSpPr>
        <p:spPr bwMode="auto">
          <a:xfrm>
            <a:off x="2965450" y="3824288"/>
            <a:ext cx="376238" cy="3048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400" b="0" baseline="0">
                <a:latin typeface="Arial" charset="0"/>
              </a:rPr>
              <a:t>R</a:t>
            </a:r>
            <a:r>
              <a:rPr lang="fr-FR" sz="1400" b="0" baseline="-25000">
                <a:latin typeface="Arial" charset="0"/>
              </a:rPr>
              <a:t>2</a:t>
            </a:r>
          </a:p>
        </p:txBody>
      </p:sp>
      <p:grpSp>
        <p:nvGrpSpPr>
          <p:cNvPr id="11283" name="Group 31"/>
          <p:cNvGrpSpPr>
            <a:grpSpLocks/>
          </p:cNvGrpSpPr>
          <p:nvPr/>
        </p:nvGrpSpPr>
        <p:grpSpPr bwMode="auto">
          <a:xfrm flipH="1">
            <a:off x="3128963" y="3241675"/>
            <a:ext cx="101600" cy="609600"/>
            <a:chOff x="813" y="2304"/>
            <a:chExt cx="64" cy="384"/>
          </a:xfrm>
        </p:grpSpPr>
        <p:sp>
          <p:nvSpPr>
            <p:cNvPr id="11286" name="Line 32"/>
            <p:cNvSpPr>
              <a:spLocks noChangeShapeType="1"/>
            </p:cNvSpPr>
            <p:nvPr/>
          </p:nvSpPr>
          <p:spPr bwMode="auto">
            <a:xfrm flipH="1">
              <a:off x="869" y="2304"/>
              <a:ext cx="8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287" name="Line 33"/>
            <p:cNvSpPr>
              <a:spLocks noChangeShapeType="1"/>
            </p:cNvSpPr>
            <p:nvPr/>
          </p:nvSpPr>
          <p:spPr bwMode="auto">
            <a:xfrm flipH="1">
              <a:off x="813" y="2352"/>
              <a:ext cx="56" cy="2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288" name="Line 34"/>
            <p:cNvSpPr>
              <a:spLocks noChangeShapeType="1"/>
            </p:cNvSpPr>
            <p:nvPr/>
          </p:nvSpPr>
          <p:spPr bwMode="auto">
            <a:xfrm flipH="1">
              <a:off x="813" y="2407"/>
              <a:ext cx="56" cy="2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289" name="Line 35"/>
            <p:cNvSpPr>
              <a:spLocks noChangeShapeType="1"/>
            </p:cNvSpPr>
            <p:nvPr/>
          </p:nvSpPr>
          <p:spPr bwMode="auto">
            <a:xfrm flipH="1">
              <a:off x="815" y="2460"/>
              <a:ext cx="56" cy="2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290" name="Line 36"/>
            <p:cNvSpPr>
              <a:spLocks noChangeShapeType="1"/>
            </p:cNvSpPr>
            <p:nvPr/>
          </p:nvSpPr>
          <p:spPr bwMode="auto">
            <a:xfrm flipH="1">
              <a:off x="816" y="2515"/>
              <a:ext cx="56" cy="2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291" name="Line 37"/>
            <p:cNvSpPr>
              <a:spLocks noChangeShapeType="1"/>
            </p:cNvSpPr>
            <p:nvPr/>
          </p:nvSpPr>
          <p:spPr bwMode="auto">
            <a:xfrm flipH="1">
              <a:off x="816" y="2573"/>
              <a:ext cx="56" cy="2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292" name="Line 38"/>
            <p:cNvSpPr>
              <a:spLocks noChangeShapeType="1"/>
            </p:cNvSpPr>
            <p:nvPr/>
          </p:nvSpPr>
          <p:spPr bwMode="auto">
            <a:xfrm flipH="1">
              <a:off x="818" y="2628"/>
              <a:ext cx="56" cy="2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1284" name="Line 39"/>
          <p:cNvSpPr>
            <a:spLocks noChangeShapeType="1"/>
          </p:cNvSpPr>
          <p:nvPr/>
        </p:nvSpPr>
        <p:spPr bwMode="auto">
          <a:xfrm flipV="1">
            <a:off x="1282700" y="3394075"/>
            <a:ext cx="18430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1285" name="Text Box 40"/>
          <p:cNvSpPr txBox="1">
            <a:spLocks noChangeArrowheads="1"/>
          </p:cNvSpPr>
          <p:nvPr/>
        </p:nvSpPr>
        <p:spPr bwMode="auto">
          <a:xfrm>
            <a:off x="2060575" y="3107560"/>
            <a:ext cx="282575" cy="3048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400" b="0" baseline="0" dirty="0">
                <a:latin typeface="Arial" charset="0"/>
              </a:rPr>
              <a:t>L</a:t>
            </a:r>
          </a:p>
        </p:txBody>
      </p:sp>
      <p:graphicFrame>
        <p:nvGraphicFramePr>
          <p:cNvPr id="11268" name="Object 41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348038" y="5448300"/>
          <a:ext cx="2236787" cy="542925"/>
        </p:xfrm>
        <a:graphic>
          <a:graphicData uri="http://schemas.openxmlformats.org/presentationml/2006/ole">
            <p:oleObj spid="_x0000_s11268" name="Equation" r:id="rId4" imgW="1676160" imgH="406080" progId="Equation.3">
              <p:embed/>
            </p:oleObj>
          </a:graphicData>
        </a:graphic>
      </p:graphicFrame>
      <p:graphicFrame>
        <p:nvGraphicFramePr>
          <p:cNvPr id="11269" name="Object 42"/>
          <p:cNvGraphicFramePr>
            <a:graphicFrameLocks noChangeAspect="1"/>
          </p:cNvGraphicFramePr>
          <p:nvPr/>
        </p:nvGraphicFramePr>
        <p:xfrm>
          <a:off x="3333750" y="6045200"/>
          <a:ext cx="2201863" cy="358775"/>
        </p:xfrm>
        <a:graphic>
          <a:graphicData uri="http://schemas.openxmlformats.org/presentationml/2006/ole">
            <p:oleObj spid="_x0000_s11269" name="Equation" r:id="rId5" imgW="1866600" imgH="304560" progId="Equation.3">
              <p:embed/>
            </p:oleObj>
          </a:graphicData>
        </a:graphic>
      </p:graphicFrame>
      <p:sp>
        <p:nvSpPr>
          <p:cNvPr id="42" name="ZoneTexte 41"/>
          <p:cNvSpPr txBox="1"/>
          <p:nvPr/>
        </p:nvSpPr>
        <p:spPr>
          <a:xfrm>
            <a:off x="1932656" y="3611616"/>
            <a:ext cx="641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0" baseline="0" dirty="0" smtClean="0">
                <a:latin typeface="Arial" pitchFamily="34" charset="0"/>
                <a:cs typeface="Arial" pitchFamily="34" charset="0"/>
              </a:rPr>
              <a:t>g-</a:t>
            </a:r>
            <a:r>
              <a:rPr lang="fr-FR" sz="1600" b="0" baseline="0" dirty="0" err="1" smtClean="0">
                <a:latin typeface="Symbol" pitchFamily="18" charset="2"/>
                <a:cs typeface="Arial" pitchFamily="34" charset="0"/>
              </a:rPr>
              <a:t>a</a:t>
            </a:r>
            <a:r>
              <a:rPr lang="fr-FR" sz="1600" b="0" baseline="-25000" dirty="0" err="1" smtClean="0">
                <a:latin typeface="Arial" pitchFamily="34" charset="0"/>
                <a:cs typeface="Arial" pitchFamily="34" charset="0"/>
              </a:rPr>
              <a:t>int</a:t>
            </a:r>
            <a:endParaRPr lang="fr-FR" sz="1600" b="0" baseline="-25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231775"/>
            <a:ext cx="5181600" cy="563563"/>
          </a:xfrm>
          <a:noFill/>
        </p:spPr>
        <p:txBody>
          <a:bodyPr/>
          <a:lstStyle/>
          <a:p>
            <a:pPr eaLnBrk="1" hangingPunct="1"/>
            <a:r>
              <a:rPr lang="fr-FR" sz="2400" b="1" dirty="0" smtClean="0">
                <a:latin typeface="Arial" charset="0"/>
              </a:rPr>
              <a:t>Laser à semi-conducteurs (1)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51552" y="1296056"/>
            <a:ext cx="7432816" cy="433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fr-FR" sz="1800" baseline="0" dirty="0" smtClean="0">
                <a:latin typeface="Arial" charset="0"/>
              </a:rPr>
              <a:t>Les équations d’évolution décrivent les interactions dynamiques entre les porteurs et les photons dans la zone active</a:t>
            </a:r>
          </a:p>
          <a:p>
            <a:pPr>
              <a:lnSpc>
                <a:spcPct val="90000"/>
              </a:lnSpc>
            </a:pPr>
            <a:endParaRPr lang="fr-FR" sz="1800" baseline="0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fr-FR" sz="1800" baseline="0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fr-FR" sz="1800" baseline="0" dirty="0" smtClean="0">
                <a:latin typeface="Arial" charset="0"/>
              </a:rPr>
              <a:t>Equation d’évolution de la densité de porteurs  N </a:t>
            </a:r>
            <a:r>
              <a:rPr lang="fr-FR" sz="1800" b="0" baseline="0" dirty="0" smtClean="0">
                <a:latin typeface="Arial" charset="0"/>
              </a:rPr>
              <a:t>(</a:t>
            </a:r>
            <a:r>
              <a:rPr lang="fr-FR" sz="1800" b="0" baseline="0" dirty="0" smtClean="0">
                <a:latin typeface="Symbol" pitchFamily="18" charset="2"/>
              </a:rPr>
              <a:t>t</a:t>
            </a:r>
            <a:r>
              <a:rPr lang="fr-FR" sz="1800" b="0" baseline="-25000" dirty="0" smtClean="0">
                <a:latin typeface="Arial" charset="0"/>
              </a:rPr>
              <a:t>e</a:t>
            </a:r>
            <a:r>
              <a:rPr lang="fr-FR" sz="1800" b="0" baseline="0" dirty="0" smtClean="0">
                <a:latin typeface="Arial" charset="0"/>
              </a:rPr>
              <a:t> ~2ns)</a:t>
            </a:r>
          </a:p>
          <a:p>
            <a:pPr>
              <a:lnSpc>
                <a:spcPct val="90000"/>
              </a:lnSpc>
            </a:pPr>
            <a:endParaRPr lang="fr-FR" sz="1800" baseline="0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fr-FR" sz="1800" baseline="0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fr-FR" sz="1800" baseline="0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fr-FR" sz="1800" baseline="0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fr-FR" sz="1800" baseline="0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fr-FR" sz="1800" baseline="0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fr-FR" sz="1800" baseline="0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fr-FR" sz="1800" baseline="0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fr-FR" sz="1800" baseline="0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fr-FR" sz="1800" baseline="0" dirty="0" smtClean="0">
                <a:latin typeface="Arial" charset="0"/>
              </a:rPr>
              <a:t>Equation d’évolution de la densité de photons  P</a:t>
            </a:r>
            <a:r>
              <a:rPr lang="fr-FR" sz="1800" b="0" baseline="0" dirty="0" smtClean="0">
                <a:latin typeface="Arial" charset="0"/>
              </a:rPr>
              <a:t>(</a:t>
            </a:r>
            <a:r>
              <a:rPr lang="fr-FR" sz="1800" b="0" baseline="0" dirty="0" err="1" smtClean="0">
                <a:latin typeface="Symbol" pitchFamily="18" charset="2"/>
              </a:rPr>
              <a:t>t</a:t>
            </a:r>
            <a:r>
              <a:rPr lang="fr-FR" sz="1800" b="0" baseline="-25000" dirty="0" err="1" smtClean="0">
                <a:latin typeface="Arial" charset="0"/>
              </a:rPr>
              <a:t>ph</a:t>
            </a:r>
            <a:r>
              <a:rPr lang="fr-FR" sz="1800" b="0" baseline="0" dirty="0" smtClean="0">
                <a:latin typeface="Arial" charset="0"/>
              </a:rPr>
              <a:t> ~ 2ps)</a:t>
            </a:r>
          </a:p>
          <a:p>
            <a:pPr>
              <a:lnSpc>
                <a:spcPct val="90000"/>
              </a:lnSpc>
            </a:pPr>
            <a:endParaRPr lang="fr-FR" sz="1800" baseline="0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fr-FR" sz="1800" baseline="0" dirty="0" smtClean="0">
              <a:latin typeface="Arial" charset="0"/>
            </a:endParaRPr>
          </a:p>
        </p:txBody>
      </p:sp>
      <p:graphicFrame>
        <p:nvGraphicFramePr>
          <p:cNvPr id="56322" name="Object 2"/>
          <p:cNvGraphicFramePr>
            <a:graphicFrameLocks noChangeAspect="1"/>
          </p:cNvGraphicFramePr>
          <p:nvPr/>
        </p:nvGraphicFramePr>
        <p:xfrm>
          <a:off x="1828800" y="2790825"/>
          <a:ext cx="4343400" cy="792163"/>
        </p:xfrm>
        <a:graphic>
          <a:graphicData uri="http://schemas.openxmlformats.org/presentationml/2006/ole">
            <p:oleObj spid="_x0000_s56322" name="Équation" r:id="rId3" imgW="2361960" imgH="431640" progId="Equation.3">
              <p:embed/>
            </p:oleObj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1825604" y="5084763"/>
          <a:ext cx="4767263" cy="825500"/>
        </p:xfrm>
        <a:graphic>
          <a:graphicData uri="http://schemas.openxmlformats.org/presentationml/2006/ole">
            <p:oleObj spid="_x0000_s56323" name="Équation" r:id="rId4" imgW="2565360" imgH="444240" progId="Equation.3">
              <p:embed/>
            </p:oleObj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2445168" y="3789040"/>
            <a:ext cx="848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0" baseline="0" dirty="0" smtClean="0">
                <a:latin typeface="Arial" pitchFamily="34" charset="0"/>
                <a:cs typeface="Arial" pitchFamily="34" charset="0"/>
              </a:rPr>
              <a:t>Pompage</a:t>
            </a:r>
          </a:p>
          <a:p>
            <a:r>
              <a:rPr lang="fr-FR" sz="1200" b="0" baseline="0" dirty="0" smtClean="0">
                <a:latin typeface="Arial" pitchFamily="34" charset="0"/>
                <a:cs typeface="Arial" pitchFamily="34" charset="0"/>
              </a:rPr>
              <a:t>électrique</a:t>
            </a:r>
            <a:endParaRPr lang="fr-FR" sz="1200" b="0" baseline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256681" y="3789040"/>
            <a:ext cx="899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0" baseline="0" dirty="0" smtClean="0">
                <a:latin typeface="Arial" pitchFamily="34" charset="0"/>
                <a:cs typeface="Arial" pitchFamily="34" charset="0"/>
              </a:rPr>
              <a:t>Emission</a:t>
            </a:r>
          </a:p>
          <a:p>
            <a:pPr algn="ctr"/>
            <a:r>
              <a:rPr lang="fr-FR" sz="1200" b="0" baseline="0" dirty="0" smtClean="0">
                <a:latin typeface="Arial" pitchFamily="34" charset="0"/>
                <a:cs typeface="Arial" pitchFamily="34" charset="0"/>
              </a:rPr>
              <a:t>spontanée</a:t>
            </a:r>
            <a:endParaRPr lang="fr-FR" sz="1200" b="0" baseline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426898" y="3798920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0" baseline="0" dirty="0" smtClean="0">
                <a:latin typeface="Arial" pitchFamily="34" charset="0"/>
                <a:cs typeface="Arial" pitchFamily="34" charset="0"/>
              </a:rPr>
              <a:t>Emission</a:t>
            </a:r>
          </a:p>
          <a:p>
            <a:pPr algn="ctr"/>
            <a:r>
              <a:rPr lang="fr-FR" sz="1200" b="0" baseline="0" dirty="0" smtClean="0">
                <a:latin typeface="Arial" pitchFamily="34" charset="0"/>
                <a:cs typeface="Arial" pitchFamily="34" charset="0"/>
              </a:rPr>
              <a:t>stimulée</a:t>
            </a:r>
            <a:endParaRPr lang="fr-FR" sz="1200" b="0" baseline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242719" y="3845904"/>
            <a:ext cx="11464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0" baseline="0" dirty="0" err="1" smtClean="0">
                <a:latin typeface="Arial" pitchFamily="34" charset="0"/>
                <a:cs typeface="Arial" pitchFamily="34" charset="0"/>
              </a:rPr>
              <a:t>Re-absorption</a:t>
            </a:r>
            <a:endParaRPr lang="fr-FR" sz="1200" b="0" baseline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Ellipse 10"/>
          <p:cNvSpPr/>
          <p:nvPr/>
        </p:nvSpPr>
        <p:spPr bwMode="auto">
          <a:xfrm>
            <a:off x="2640512" y="2716456"/>
            <a:ext cx="504000" cy="9000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Ellipse 11"/>
          <p:cNvSpPr/>
          <p:nvPr/>
        </p:nvSpPr>
        <p:spPr bwMode="auto">
          <a:xfrm>
            <a:off x="3393424" y="2705080"/>
            <a:ext cx="504000" cy="9000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Ellipse 12"/>
          <p:cNvSpPr/>
          <p:nvPr/>
        </p:nvSpPr>
        <p:spPr bwMode="auto">
          <a:xfrm>
            <a:off x="4473888" y="2693704"/>
            <a:ext cx="648000" cy="9000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Ellipse 13"/>
          <p:cNvSpPr/>
          <p:nvPr/>
        </p:nvSpPr>
        <p:spPr bwMode="auto">
          <a:xfrm>
            <a:off x="5308688" y="2682328"/>
            <a:ext cx="468000" cy="9000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299146" y="5874928"/>
            <a:ext cx="1217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0" baseline="0" dirty="0" smtClean="0">
                <a:latin typeface="Arial" pitchFamily="34" charset="0"/>
                <a:cs typeface="Arial" pitchFamily="34" charset="0"/>
              </a:rPr>
              <a:t>Pertes</a:t>
            </a:r>
          </a:p>
          <a:p>
            <a:pPr algn="ctr"/>
            <a:r>
              <a:rPr lang="fr-FR" sz="1200" b="0" baseline="0" dirty="0" smtClean="0">
                <a:latin typeface="Arial" pitchFamily="34" charset="0"/>
                <a:cs typeface="Arial" pitchFamily="34" charset="0"/>
              </a:rPr>
              <a:t>(Photons émis)</a:t>
            </a:r>
            <a:endParaRPr lang="fr-FR" sz="1200" b="0" baseline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544791" y="5858866"/>
            <a:ext cx="1667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0" baseline="0" dirty="0" smtClean="0">
                <a:latin typeface="Arial" pitchFamily="34" charset="0"/>
                <a:cs typeface="Arial" pitchFamily="34" charset="0"/>
              </a:rPr>
              <a:t>Photons générés</a:t>
            </a:r>
          </a:p>
          <a:p>
            <a:pPr algn="ctr"/>
            <a:r>
              <a:rPr lang="fr-FR" sz="1200" b="0" baseline="0" dirty="0" smtClean="0">
                <a:latin typeface="Arial" pitchFamily="34" charset="0"/>
                <a:cs typeface="Arial" pitchFamily="34" charset="0"/>
              </a:rPr>
              <a:t>par émission stimulée</a:t>
            </a:r>
            <a:endParaRPr lang="fr-FR" sz="1200" b="0" baseline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512181" y="5877200"/>
            <a:ext cx="1564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0" baseline="0" dirty="0" smtClean="0">
                <a:latin typeface="Arial" pitchFamily="34" charset="0"/>
                <a:cs typeface="Arial" pitchFamily="34" charset="0"/>
              </a:rPr>
              <a:t>Emission spontanée</a:t>
            </a:r>
          </a:p>
          <a:p>
            <a:pPr algn="ctr"/>
            <a:r>
              <a:rPr lang="fr-FR" sz="1200" b="0" baseline="0" dirty="0" smtClean="0">
                <a:latin typeface="Arial" pitchFamily="34" charset="0"/>
                <a:cs typeface="Arial" pitchFamily="34" charset="0"/>
              </a:rPr>
              <a:t>Couplée au mode</a:t>
            </a:r>
            <a:endParaRPr lang="fr-FR" sz="1200" b="0" baseline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231775"/>
            <a:ext cx="5181600" cy="563563"/>
          </a:xfrm>
          <a:noFill/>
        </p:spPr>
        <p:txBody>
          <a:bodyPr/>
          <a:lstStyle/>
          <a:p>
            <a:pPr eaLnBrk="1" hangingPunct="1"/>
            <a:r>
              <a:rPr lang="fr-FR" sz="2400" b="1" dirty="0" smtClean="0">
                <a:latin typeface="Arial" charset="0"/>
              </a:rPr>
              <a:t>Laser à semi-conducteurs (2)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02788" y="1231584"/>
            <a:ext cx="3070071" cy="107721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800" baseline="0" dirty="0" smtClean="0">
                <a:latin typeface="Arial" charset="0"/>
              </a:rPr>
              <a:t>Caractéristiques statiques</a:t>
            </a:r>
          </a:p>
          <a:p>
            <a:endParaRPr lang="fr-FR" sz="1800" baseline="0" dirty="0" smtClean="0">
              <a:latin typeface="Arial" charset="0"/>
            </a:endParaRPr>
          </a:p>
          <a:p>
            <a:r>
              <a:rPr lang="fr-FR" sz="1400" b="0" baseline="0" dirty="0" smtClean="0">
                <a:latin typeface="Arial" charset="0"/>
              </a:rPr>
              <a:t>Au dessus du seuil </a:t>
            </a:r>
          </a:p>
          <a:p>
            <a:r>
              <a:rPr lang="fr-FR" sz="1400" b="0" baseline="0" dirty="0" smtClean="0">
                <a:latin typeface="Arial" charset="0"/>
              </a:rPr>
              <a:t>(en négligeant l’émission spontanée)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96960" y="4915267"/>
            <a:ext cx="3403496" cy="120032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 baseline="0" dirty="0" smtClean="0">
                <a:latin typeface="Arial" charset="0"/>
              </a:rPr>
              <a:t>Caractéristiques dynamiques</a:t>
            </a:r>
          </a:p>
          <a:p>
            <a:r>
              <a:rPr lang="fr-FR" sz="1800" baseline="0" dirty="0" smtClean="0">
                <a:latin typeface="Arial" charset="0"/>
              </a:rPr>
              <a:t> </a:t>
            </a:r>
          </a:p>
          <a:p>
            <a:pPr>
              <a:buFontTx/>
              <a:buChar char="-"/>
            </a:pPr>
            <a:endParaRPr lang="fr-FR" sz="1800" baseline="0" dirty="0" smtClean="0">
              <a:latin typeface="Arial" charset="0"/>
            </a:endParaRPr>
          </a:p>
          <a:p>
            <a:pPr>
              <a:buFontTx/>
              <a:buChar char="-"/>
            </a:pPr>
            <a:endParaRPr lang="fr-FR" sz="1800" baseline="0" dirty="0">
              <a:latin typeface="Arial" charset="0"/>
            </a:endParaRPr>
          </a:p>
        </p:txBody>
      </p:sp>
      <p:graphicFrame>
        <p:nvGraphicFramePr>
          <p:cNvPr id="93186" name="Object 2"/>
          <p:cNvGraphicFramePr>
            <a:graphicFrameLocks noChangeAspect="1"/>
          </p:cNvGraphicFramePr>
          <p:nvPr/>
        </p:nvGraphicFramePr>
        <p:xfrm>
          <a:off x="3511550" y="1193800"/>
          <a:ext cx="1673225" cy="527050"/>
        </p:xfrm>
        <a:graphic>
          <a:graphicData uri="http://schemas.openxmlformats.org/presentationml/2006/ole">
            <p:oleObj spid="_x0000_s93186" name="Équation" r:id="rId3" imgW="1269720" imgH="431640" progId="Equation.3">
              <p:embed/>
            </p:oleObj>
          </a:graphicData>
        </a:graphic>
      </p:graphicFrame>
      <p:sp>
        <p:nvSpPr>
          <p:cNvPr id="17" name="ZoneTexte 16"/>
          <p:cNvSpPr txBox="1"/>
          <p:nvPr/>
        </p:nvSpPr>
        <p:spPr>
          <a:xfrm>
            <a:off x="2246560" y="2275448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aseline="0" dirty="0" smtClean="0">
                <a:latin typeface="+mn-lt"/>
                <a:cs typeface="Arial" pitchFamily="34" charset="0"/>
              </a:rPr>
              <a:t>P</a:t>
            </a:r>
            <a:endParaRPr lang="fr-FR" sz="1600" baseline="0" dirty="0">
              <a:latin typeface="+mn-lt"/>
              <a:cs typeface="Arial" pitchFamily="34" charset="0"/>
            </a:endParaRPr>
          </a:p>
        </p:txBody>
      </p:sp>
      <p:grpSp>
        <p:nvGrpSpPr>
          <p:cNvPr id="33" name="Groupe 32"/>
          <p:cNvGrpSpPr/>
          <p:nvPr/>
        </p:nvGrpSpPr>
        <p:grpSpPr>
          <a:xfrm>
            <a:off x="2524712" y="2546064"/>
            <a:ext cx="3055400" cy="2179080"/>
            <a:chOff x="2524712" y="2546064"/>
            <a:chExt cx="3641248" cy="2359394"/>
          </a:xfrm>
        </p:grpSpPr>
        <p:cxnSp>
          <p:nvCxnSpPr>
            <p:cNvPr id="10" name="Connecteur droit avec flèche 9"/>
            <p:cNvCxnSpPr/>
            <p:nvPr/>
          </p:nvCxnSpPr>
          <p:spPr bwMode="auto">
            <a:xfrm>
              <a:off x="2524712" y="2546064"/>
              <a:ext cx="0" cy="194421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11" name="Connecteur droit avec flèche 10"/>
            <p:cNvCxnSpPr/>
            <p:nvPr/>
          </p:nvCxnSpPr>
          <p:spPr bwMode="auto">
            <a:xfrm flipH="1">
              <a:off x="2524712" y="4490280"/>
              <a:ext cx="2664000" cy="838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14" name="Connecteur droit 13"/>
            <p:cNvCxnSpPr/>
            <p:nvPr/>
          </p:nvCxnSpPr>
          <p:spPr bwMode="auto">
            <a:xfrm flipV="1">
              <a:off x="2524712" y="4346264"/>
              <a:ext cx="1440160" cy="14401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Connecteur droit 15"/>
            <p:cNvCxnSpPr/>
            <p:nvPr/>
          </p:nvCxnSpPr>
          <p:spPr bwMode="auto">
            <a:xfrm flipV="1">
              <a:off x="3964872" y="2618072"/>
              <a:ext cx="648072" cy="172819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" name="ZoneTexte 17"/>
            <p:cNvSpPr txBox="1"/>
            <p:nvPr/>
          </p:nvSpPr>
          <p:spPr>
            <a:xfrm>
              <a:off x="5066176" y="4550984"/>
              <a:ext cx="2648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aseline="0" dirty="0" smtClean="0">
                  <a:latin typeface="+mn-lt"/>
                  <a:cs typeface="Arial" pitchFamily="34" charset="0"/>
                </a:rPr>
                <a:t>I</a:t>
              </a:r>
              <a:endParaRPr lang="fr-FR" sz="1600" baseline="0" dirty="0">
                <a:latin typeface="+mn-lt"/>
                <a:cs typeface="Arial" pitchFamily="34" charset="0"/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2596720" y="3770200"/>
              <a:ext cx="12506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0" baseline="0" dirty="0" smtClean="0">
                  <a:latin typeface="Arial" pitchFamily="34" charset="0"/>
                  <a:cs typeface="Arial" pitchFamily="34" charset="0"/>
                </a:rPr>
                <a:t>Sous le seuil </a:t>
              </a:r>
            </a:p>
            <a:p>
              <a:pPr algn="ctr"/>
              <a:r>
                <a:rPr lang="fr-FR" sz="1400" b="0" baseline="0" dirty="0" smtClean="0">
                  <a:latin typeface="+mj-lt"/>
                  <a:cs typeface="Arial" pitchFamily="34" charset="0"/>
                </a:rPr>
                <a:t>N &lt; N</a:t>
              </a:r>
              <a:r>
                <a:rPr lang="fr-FR" sz="1400" b="0" baseline="-25000" dirty="0" smtClean="0">
                  <a:latin typeface="+mj-lt"/>
                  <a:cs typeface="Arial" pitchFamily="34" charset="0"/>
                </a:rPr>
                <a:t>s</a:t>
              </a:r>
              <a:endParaRPr lang="fr-FR" sz="1400" b="0" baseline="-25000" dirty="0">
                <a:latin typeface="+mj-lt"/>
                <a:cs typeface="Arial" pitchFamily="34" charset="0"/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4427984" y="3228048"/>
              <a:ext cx="17379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0" baseline="0" dirty="0" smtClean="0">
                  <a:latin typeface="Arial" pitchFamily="34" charset="0"/>
                  <a:cs typeface="Arial" pitchFamily="34" charset="0"/>
                </a:rPr>
                <a:t>Au dessus du seuil </a:t>
              </a:r>
            </a:p>
            <a:p>
              <a:pPr algn="ctr"/>
              <a:r>
                <a:rPr lang="fr-FR" sz="1400" b="0" baseline="0" dirty="0" smtClean="0">
                  <a:latin typeface="+mn-lt"/>
                  <a:cs typeface="Arial" pitchFamily="34" charset="0"/>
                </a:rPr>
                <a:t>N = N</a:t>
              </a:r>
              <a:r>
                <a:rPr lang="fr-FR" sz="1400" b="0" baseline="-25000" dirty="0" smtClean="0">
                  <a:latin typeface="+mn-lt"/>
                  <a:cs typeface="Arial" pitchFamily="34" charset="0"/>
                </a:rPr>
                <a:t>s</a:t>
              </a:r>
              <a:endParaRPr lang="fr-FR" sz="1400" b="0" baseline="-25000" dirty="0">
                <a:latin typeface="+mn-lt"/>
                <a:cs typeface="Arial" pitchFamily="34" charset="0"/>
              </a:endParaRPr>
            </a:p>
          </p:txBody>
        </p:sp>
        <p:cxnSp>
          <p:nvCxnSpPr>
            <p:cNvPr id="23" name="Connecteur droit 22"/>
            <p:cNvCxnSpPr/>
            <p:nvPr/>
          </p:nvCxnSpPr>
          <p:spPr bwMode="auto">
            <a:xfrm flipV="1">
              <a:off x="3964872" y="4418272"/>
              <a:ext cx="0" cy="14401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" name="ZoneTexte 23"/>
            <p:cNvSpPr txBox="1"/>
            <p:nvPr/>
          </p:nvSpPr>
          <p:spPr>
            <a:xfrm>
              <a:off x="3778488" y="4566904"/>
              <a:ext cx="3401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aseline="0" dirty="0" smtClean="0">
                  <a:latin typeface="+mn-lt"/>
                  <a:cs typeface="Arial" pitchFamily="34" charset="0"/>
                </a:rPr>
                <a:t>I</a:t>
              </a:r>
              <a:r>
                <a:rPr lang="fr-FR" sz="1600" baseline="-25000" dirty="0" smtClean="0">
                  <a:latin typeface="+mn-lt"/>
                  <a:cs typeface="Arial" pitchFamily="34" charset="0"/>
                </a:rPr>
                <a:t>S</a:t>
              </a:r>
              <a:endParaRPr lang="fr-FR" sz="1600" baseline="-25000" dirty="0">
                <a:latin typeface="+mn-lt"/>
                <a:cs typeface="Arial" pitchFamily="34" charset="0"/>
              </a:endParaRPr>
            </a:p>
          </p:txBody>
        </p:sp>
      </p:grpSp>
      <p:graphicFrame>
        <p:nvGraphicFramePr>
          <p:cNvPr id="93190" name="Object 2"/>
          <p:cNvGraphicFramePr>
            <a:graphicFrameLocks noChangeAspect="1"/>
          </p:cNvGraphicFramePr>
          <p:nvPr/>
        </p:nvGraphicFramePr>
        <p:xfrm>
          <a:off x="3972526" y="1879657"/>
          <a:ext cx="1470684" cy="552535"/>
        </p:xfrm>
        <a:graphic>
          <a:graphicData uri="http://schemas.openxmlformats.org/presentationml/2006/ole">
            <p:oleObj spid="_x0000_s93190" name="Équation" r:id="rId4" imgW="1180800" imgH="444240" progId="Equation.3">
              <p:embed/>
            </p:oleObj>
          </a:graphicData>
        </a:graphic>
      </p:graphicFrame>
      <p:graphicFrame>
        <p:nvGraphicFramePr>
          <p:cNvPr id="27" name="Object 2"/>
          <p:cNvGraphicFramePr>
            <a:graphicFrameLocks noChangeAspect="1"/>
          </p:cNvGraphicFramePr>
          <p:nvPr/>
        </p:nvGraphicFramePr>
        <p:xfrm>
          <a:off x="5622480" y="1846248"/>
          <a:ext cx="2394600" cy="581200"/>
        </p:xfrm>
        <a:graphic>
          <a:graphicData uri="http://schemas.openxmlformats.org/presentationml/2006/ole">
            <p:oleObj spid="_x0000_s93191" name="Équation" r:id="rId5" imgW="1765080" imgH="444240" progId="Equation.3">
              <p:embed/>
            </p:oleObj>
          </a:graphicData>
        </a:graphic>
      </p:graphicFrame>
      <p:graphicFrame>
        <p:nvGraphicFramePr>
          <p:cNvPr id="93192" name="Object 8"/>
          <p:cNvGraphicFramePr>
            <a:graphicFrameLocks noChangeAspect="1"/>
          </p:cNvGraphicFramePr>
          <p:nvPr/>
        </p:nvGraphicFramePr>
        <p:xfrm>
          <a:off x="4067944" y="3621496"/>
          <a:ext cx="2052471" cy="648072"/>
        </p:xfrm>
        <a:graphic>
          <a:graphicData uri="http://schemas.openxmlformats.org/presentationml/2006/ole">
            <p:oleObj spid="_x0000_s93192" name="Équation" r:id="rId6" imgW="1803240" imgH="571320" progId="Equation.3">
              <p:embed/>
            </p:oleObj>
          </a:graphicData>
        </a:graphic>
      </p:graphicFrame>
      <p:graphicFrame>
        <p:nvGraphicFramePr>
          <p:cNvPr id="29" name="Object 8"/>
          <p:cNvGraphicFramePr>
            <a:graphicFrameLocks noChangeAspect="1"/>
          </p:cNvGraphicFramePr>
          <p:nvPr/>
        </p:nvGraphicFramePr>
        <p:xfrm>
          <a:off x="3131840" y="2564904"/>
          <a:ext cx="1152940" cy="504056"/>
        </p:xfrm>
        <a:graphic>
          <a:graphicData uri="http://schemas.openxmlformats.org/presentationml/2006/ole">
            <p:oleObj spid="_x0000_s93193" name="Équation" r:id="rId7" imgW="1041120" imgH="431640" progId="Equation.3">
              <p:embed/>
            </p:oleObj>
          </a:graphicData>
        </a:graphic>
      </p:graphicFrame>
      <p:graphicFrame>
        <p:nvGraphicFramePr>
          <p:cNvPr id="30" name="Object 2"/>
          <p:cNvGraphicFramePr>
            <a:graphicFrameLocks noChangeAspect="1"/>
          </p:cNvGraphicFramePr>
          <p:nvPr/>
        </p:nvGraphicFramePr>
        <p:xfrm>
          <a:off x="339327" y="5399089"/>
          <a:ext cx="4267505" cy="805678"/>
        </p:xfrm>
        <a:graphic>
          <a:graphicData uri="http://schemas.openxmlformats.org/presentationml/2006/ole">
            <p:oleObj spid="_x0000_s93194" name="Équation" r:id="rId8" imgW="3124080" imgH="609480" progId="Equation.3">
              <p:embed/>
            </p:oleObj>
          </a:graphicData>
        </a:graphic>
      </p:graphicFrame>
      <p:sp>
        <p:nvSpPr>
          <p:cNvPr id="31" name="ZoneTexte 30"/>
          <p:cNvSpPr txBox="1"/>
          <p:nvPr/>
        </p:nvSpPr>
        <p:spPr>
          <a:xfrm>
            <a:off x="5170168" y="5467328"/>
            <a:ext cx="38369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0" baseline="0" dirty="0" smtClean="0">
                <a:latin typeface="Arial" pitchFamily="34" charset="0"/>
                <a:cs typeface="Arial" pitchFamily="34" charset="0"/>
              </a:rPr>
              <a:t>Réponse du 2ème ordre avec </a:t>
            </a:r>
          </a:p>
          <a:p>
            <a:pPr>
              <a:lnSpc>
                <a:spcPct val="150000"/>
              </a:lnSpc>
            </a:pPr>
            <a:r>
              <a:rPr lang="fr-FR" sz="1200" b="0" i="1" baseline="0" dirty="0" smtClean="0">
                <a:latin typeface="Arial" pitchFamily="34" charset="0"/>
                <a:cs typeface="Arial" pitchFamily="34" charset="0"/>
              </a:rPr>
              <a:t>              ( </a:t>
            </a:r>
            <a:r>
              <a:rPr lang="fr-FR" sz="1200" b="0" i="1" baseline="0" dirty="0" err="1" smtClean="0">
                <a:latin typeface="Arial" pitchFamily="34" charset="0"/>
                <a:cs typeface="Arial" pitchFamily="34" charset="0"/>
              </a:rPr>
              <a:t>f</a:t>
            </a:r>
            <a:r>
              <a:rPr lang="fr-FR" sz="1200" b="0" i="1" baseline="-25000" dirty="0" err="1" smtClean="0">
                <a:latin typeface="Arial" pitchFamily="34" charset="0"/>
                <a:cs typeface="Arial" pitchFamily="34" charset="0"/>
              </a:rPr>
              <a:t>max</a:t>
            </a:r>
            <a:r>
              <a:rPr lang="fr-FR" sz="1200" b="0" i="1" baseline="0" dirty="0" smtClean="0">
                <a:latin typeface="Arial" pitchFamily="34" charset="0"/>
                <a:cs typeface="Arial" pitchFamily="34" charset="0"/>
              </a:rPr>
              <a:t>  ~ 5-15 GHz)</a:t>
            </a:r>
          </a:p>
          <a:p>
            <a:r>
              <a:rPr lang="fr-FR" sz="1400" b="0" i="1" baseline="0" dirty="0" smtClean="0">
                <a:latin typeface="Arial" pitchFamily="34" charset="0"/>
                <a:cs typeface="Arial" pitchFamily="34" charset="0"/>
              </a:rPr>
              <a:t>           </a:t>
            </a:r>
          </a:p>
          <a:p>
            <a:endParaRPr lang="fr-FR" sz="1400" b="0" i="1" baseline="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2" name="Object 8"/>
          <p:cNvGraphicFramePr>
            <a:graphicFrameLocks noChangeAspect="1"/>
          </p:cNvGraphicFramePr>
          <p:nvPr/>
        </p:nvGraphicFramePr>
        <p:xfrm>
          <a:off x="7673027" y="5323312"/>
          <a:ext cx="1457325" cy="644525"/>
        </p:xfrm>
        <a:graphic>
          <a:graphicData uri="http://schemas.openxmlformats.org/presentationml/2006/ole">
            <p:oleObj spid="_x0000_s93195" name="Équation" r:id="rId9" imgW="1180800" imgH="495000" progId="Equation.3">
              <p:embed/>
            </p:oleObj>
          </a:graphicData>
        </a:graphic>
      </p:graphicFrame>
      <p:graphicFrame>
        <p:nvGraphicFramePr>
          <p:cNvPr id="25" name="Object 2"/>
          <p:cNvGraphicFramePr>
            <a:graphicFrameLocks noChangeAspect="1"/>
          </p:cNvGraphicFramePr>
          <p:nvPr/>
        </p:nvGraphicFramePr>
        <p:xfrm>
          <a:off x="3751263" y="4955536"/>
          <a:ext cx="2690812" cy="358775"/>
        </p:xfrm>
        <a:graphic>
          <a:graphicData uri="http://schemas.openxmlformats.org/presentationml/2006/ole">
            <p:oleObj spid="_x0000_s93196" name="Équation" r:id="rId10" imgW="1511280" imgH="228600" progId="Equation.3">
              <p:embed/>
            </p:oleObj>
          </a:graphicData>
        </a:graphic>
      </p:graphicFrame>
      <p:sp>
        <p:nvSpPr>
          <p:cNvPr id="26" name="Flèche droite 25"/>
          <p:cNvSpPr/>
          <p:nvPr/>
        </p:nvSpPr>
        <p:spPr bwMode="auto">
          <a:xfrm>
            <a:off x="4686376" y="5805264"/>
            <a:ext cx="432048" cy="72008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67544" y="1261938"/>
            <a:ext cx="8354595" cy="386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 baseline="0" dirty="0">
                <a:latin typeface="Arial" charset="0"/>
              </a:rPr>
              <a:t>Accroissement des fréquences </a:t>
            </a:r>
            <a:r>
              <a:rPr lang="fr-FR" sz="1800" baseline="0" dirty="0" smtClean="0">
                <a:latin typeface="Arial" charset="0"/>
              </a:rPr>
              <a:t>porteuses   </a:t>
            </a:r>
            <a:r>
              <a:rPr lang="fr-FR" sz="1800" baseline="0" dirty="0" smtClean="0">
                <a:latin typeface="Arial" charset="0"/>
                <a:sym typeface="Symbol"/>
              </a:rPr>
              <a:t>   Accroissements des débits</a:t>
            </a:r>
          </a:p>
          <a:p>
            <a:endParaRPr lang="fr-FR" sz="1800" baseline="0" dirty="0" smtClean="0">
              <a:latin typeface="Arial" charset="0"/>
              <a:sym typeface="Symbol"/>
            </a:endParaRPr>
          </a:p>
          <a:p>
            <a:endParaRPr lang="fr-FR" sz="1800" baseline="0" dirty="0" smtClean="0">
              <a:latin typeface="Arial" charset="0"/>
              <a:sym typeface="Symbol"/>
            </a:endParaRPr>
          </a:p>
          <a:p>
            <a:endParaRPr lang="fr-FR" sz="1800" baseline="0" dirty="0" smtClean="0">
              <a:latin typeface="Arial" charset="0"/>
              <a:sym typeface="Symbol"/>
            </a:endParaRPr>
          </a:p>
          <a:p>
            <a:endParaRPr lang="fr-FR" sz="1800" baseline="0" dirty="0" smtClean="0">
              <a:latin typeface="Arial" charset="0"/>
              <a:sym typeface="Symbol"/>
            </a:endParaRPr>
          </a:p>
          <a:p>
            <a:endParaRPr lang="fr-FR" sz="1800" baseline="0" dirty="0" smtClean="0">
              <a:latin typeface="Arial" charset="0"/>
              <a:sym typeface="Symbol"/>
            </a:endParaRPr>
          </a:p>
          <a:p>
            <a:endParaRPr lang="fr-FR" sz="1800" baseline="0" dirty="0" smtClean="0">
              <a:latin typeface="Arial" charset="0"/>
              <a:sym typeface="Symbol"/>
            </a:endParaRPr>
          </a:p>
          <a:p>
            <a:endParaRPr lang="fr-FR" sz="1800" baseline="0" dirty="0" smtClean="0">
              <a:latin typeface="Arial" charset="0"/>
              <a:sym typeface="Symbol"/>
            </a:endParaRPr>
          </a:p>
          <a:p>
            <a:endParaRPr lang="fr-FR" sz="1800" baseline="0" dirty="0" smtClean="0">
              <a:latin typeface="Arial" charset="0"/>
              <a:sym typeface="Symbol"/>
            </a:endParaRPr>
          </a:p>
          <a:p>
            <a:endParaRPr lang="fr-FR" sz="1800" baseline="0" dirty="0" smtClean="0">
              <a:latin typeface="Arial" charset="0"/>
              <a:sym typeface="Symbol"/>
            </a:endParaRPr>
          </a:p>
          <a:p>
            <a:endParaRPr lang="fr-FR" sz="1800" baseline="0" dirty="0" smtClean="0">
              <a:latin typeface="Arial" charset="0"/>
              <a:sym typeface="Symbol"/>
            </a:endParaRPr>
          </a:p>
          <a:p>
            <a:pPr>
              <a:lnSpc>
                <a:spcPct val="130000"/>
              </a:lnSpc>
            </a:pPr>
            <a:r>
              <a:rPr lang="fr-FR" sz="1600" b="0" baseline="0" dirty="0" smtClean="0">
                <a:latin typeface="Arial" charset="0"/>
              </a:rPr>
              <a:t>      -  Domaine radiofréquence      	</a:t>
            </a:r>
            <a:r>
              <a:rPr lang="fr-FR" sz="1600" b="0" baseline="0" dirty="0" err="1" smtClean="0">
                <a:latin typeface="Arial" charset="0"/>
              </a:rPr>
              <a:t>f</a:t>
            </a:r>
            <a:r>
              <a:rPr lang="fr-FR" sz="1600" b="0" baseline="-25000" dirty="0" err="1" smtClean="0">
                <a:latin typeface="Arial" charset="0"/>
              </a:rPr>
              <a:t>p</a:t>
            </a:r>
            <a:r>
              <a:rPr lang="fr-FR" sz="1600" b="0" baseline="0" dirty="0" smtClean="0">
                <a:latin typeface="Arial" charset="0"/>
              </a:rPr>
              <a:t>  = 1 GHz        </a:t>
            </a:r>
            <a:r>
              <a:rPr lang="fr-FR" sz="1600" b="0" baseline="0" dirty="0" smtClean="0">
                <a:latin typeface="Arial" charset="0"/>
                <a:sym typeface="Symbol" pitchFamily="18" charset="2"/>
              </a:rPr>
              <a:t>   </a:t>
            </a:r>
            <a:r>
              <a:rPr lang="fr-FR" sz="1600" b="0" baseline="0" dirty="0" err="1" smtClean="0">
                <a:latin typeface="Arial" charset="0"/>
                <a:sym typeface="Symbol" pitchFamily="18" charset="2"/>
              </a:rPr>
              <a:t>qques</a:t>
            </a:r>
            <a:r>
              <a:rPr lang="fr-FR" sz="1600" b="0" baseline="0" dirty="0" smtClean="0">
                <a:latin typeface="Arial" charset="0"/>
                <a:sym typeface="Symbol" pitchFamily="18" charset="2"/>
              </a:rPr>
              <a:t> 100 Mb/s</a:t>
            </a:r>
          </a:p>
          <a:p>
            <a:pPr>
              <a:lnSpc>
                <a:spcPct val="110000"/>
              </a:lnSpc>
            </a:pPr>
            <a:r>
              <a:rPr lang="fr-FR" sz="1600" b="0" baseline="0" dirty="0" smtClean="0">
                <a:latin typeface="Arial" charset="0"/>
              </a:rPr>
              <a:t>      -  Domaine optique                  	</a:t>
            </a:r>
            <a:r>
              <a:rPr lang="fr-FR" sz="1600" b="0" baseline="0" dirty="0" err="1" smtClean="0">
                <a:latin typeface="Arial" charset="0"/>
              </a:rPr>
              <a:t>f</a:t>
            </a:r>
            <a:r>
              <a:rPr lang="fr-FR" sz="1600" b="0" baseline="-25000" dirty="0" err="1" smtClean="0">
                <a:latin typeface="Arial" charset="0"/>
              </a:rPr>
              <a:t>p</a:t>
            </a:r>
            <a:r>
              <a:rPr lang="fr-FR" sz="1600" b="0" baseline="0" dirty="0" smtClean="0">
                <a:latin typeface="Arial" charset="0"/>
              </a:rPr>
              <a:t>  = 300 </a:t>
            </a:r>
            <a:r>
              <a:rPr lang="fr-FR" sz="1600" b="0" baseline="0" dirty="0" err="1" smtClean="0">
                <a:latin typeface="Arial" charset="0"/>
              </a:rPr>
              <a:t>THz</a:t>
            </a:r>
            <a:r>
              <a:rPr lang="fr-FR" sz="1600" b="0" baseline="0" dirty="0" smtClean="0">
                <a:latin typeface="Arial" charset="0"/>
              </a:rPr>
              <a:t>     </a:t>
            </a:r>
            <a:r>
              <a:rPr lang="fr-FR" sz="1600" b="0" baseline="0" dirty="0" smtClean="0">
                <a:latin typeface="Arial" charset="0"/>
                <a:sym typeface="Symbol" pitchFamily="18" charset="2"/>
              </a:rPr>
              <a:t>   </a:t>
            </a:r>
            <a:r>
              <a:rPr lang="fr-FR" sz="1600" b="0" baseline="0" dirty="0" err="1" smtClean="0">
                <a:latin typeface="Arial" charset="0"/>
                <a:sym typeface="Symbol" pitchFamily="18" charset="2"/>
              </a:rPr>
              <a:t>qques</a:t>
            </a:r>
            <a:r>
              <a:rPr lang="fr-FR" sz="1600" b="0" baseline="0" dirty="0" smtClean="0">
                <a:latin typeface="Arial" charset="0"/>
                <a:sym typeface="Symbol" pitchFamily="18" charset="2"/>
              </a:rPr>
              <a:t> Tb/s</a:t>
            </a:r>
            <a:endParaRPr lang="fr-FR" sz="1600" baseline="0" dirty="0">
              <a:latin typeface="Arial" charset="0"/>
            </a:endParaRP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 t="8399"/>
          <a:stretch>
            <a:fillRect/>
          </a:stretch>
        </p:blipFill>
        <p:spPr bwMode="auto">
          <a:xfrm>
            <a:off x="3851920" y="1814394"/>
            <a:ext cx="4968552" cy="240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139700"/>
            <a:ext cx="4419600" cy="762000"/>
          </a:xfrm>
        </p:spPr>
        <p:txBody>
          <a:bodyPr/>
          <a:lstStyle/>
          <a:p>
            <a:pPr eaLnBrk="1" hangingPunct="1"/>
            <a:r>
              <a:rPr lang="fr-FR" sz="2400" b="1" dirty="0" smtClean="0">
                <a:latin typeface="Arial" charset="0"/>
              </a:rPr>
              <a:t>Principes généraux</a:t>
            </a:r>
            <a:endParaRPr lang="en-GB" sz="2400" b="1" dirty="0" smtClean="0">
              <a:latin typeface="Arial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44956" y="5429076"/>
            <a:ext cx="6830716" cy="957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fr-FR" sz="1800" baseline="0" dirty="0">
                <a:latin typeface="Arial" charset="0"/>
              </a:rPr>
              <a:t>Support de propagation</a:t>
            </a:r>
          </a:p>
          <a:p>
            <a:pPr>
              <a:lnSpc>
                <a:spcPct val="130000"/>
              </a:lnSpc>
            </a:pPr>
            <a:r>
              <a:rPr lang="fr-FR" sz="1600" b="0" baseline="0" dirty="0" smtClean="0">
                <a:latin typeface="Arial" charset="0"/>
              </a:rPr>
              <a:t>      -  </a:t>
            </a:r>
            <a:r>
              <a:rPr lang="fr-FR" sz="1600" b="0" baseline="0" dirty="0">
                <a:latin typeface="Arial" charset="0"/>
              </a:rPr>
              <a:t>Guides d’onde </a:t>
            </a:r>
            <a:r>
              <a:rPr lang="fr-FR" sz="1600" b="0" baseline="0" dirty="0" smtClean="0">
                <a:latin typeface="Arial" charset="0"/>
              </a:rPr>
              <a:t>métalliques           </a:t>
            </a:r>
            <a:r>
              <a:rPr lang="fr-FR" sz="1600" b="0" baseline="0" dirty="0">
                <a:latin typeface="Arial" charset="0"/>
              </a:rPr>
              <a:t>&lt; </a:t>
            </a:r>
            <a:r>
              <a:rPr lang="fr-FR" sz="1600" b="0" baseline="0" dirty="0" smtClean="0">
                <a:latin typeface="Arial" charset="0"/>
              </a:rPr>
              <a:t> 100 </a:t>
            </a:r>
            <a:r>
              <a:rPr lang="fr-FR" sz="1600" b="0" baseline="0" dirty="0">
                <a:latin typeface="Arial" charset="0"/>
              </a:rPr>
              <a:t>dB/km pour </a:t>
            </a:r>
            <a:r>
              <a:rPr lang="fr-FR" sz="1600" b="0" baseline="0" dirty="0" err="1" smtClean="0">
                <a:latin typeface="Arial" charset="0"/>
              </a:rPr>
              <a:t>f</a:t>
            </a:r>
            <a:r>
              <a:rPr lang="fr-FR" sz="1600" b="0" baseline="-25000" dirty="0" err="1" smtClean="0">
                <a:latin typeface="Arial" charset="0"/>
              </a:rPr>
              <a:t>p</a:t>
            </a:r>
            <a:r>
              <a:rPr lang="fr-FR" sz="1600" b="0" baseline="0" dirty="0" smtClean="0">
                <a:latin typeface="Arial" charset="0"/>
              </a:rPr>
              <a:t> </a:t>
            </a:r>
            <a:r>
              <a:rPr lang="fr-FR" sz="1600" b="0" baseline="0" dirty="0">
                <a:latin typeface="Arial" charset="0"/>
              </a:rPr>
              <a:t>~1 GHz </a:t>
            </a:r>
            <a:endParaRPr lang="en-GB" sz="1600" b="0" baseline="0" dirty="0">
              <a:latin typeface="Arial" charset="0"/>
              <a:sym typeface="Symbol" pitchFamily="18" charset="2"/>
            </a:endParaRPr>
          </a:p>
          <a:p>
            <a:pPr>
              <a:lnSpc>
                <a:spcPct val="120000"/>
              </a:lnSpc>
            </a:pPr>
            <a:r>
              <a:rPr lang="fr-FR" sz="1600" b="0" baseline="0" dirty="0">
                <a:latin typeface="Arial" charset="0"/>
              </a:rPr>
              <a:t>      -  </a:t>
            </a:r>
            <a:r>
              <a:rPr lang="fr-FR" sz="1600" b="0" baseline="0" dirty="0" smtClean="0">
                <a:latin typeface="Arial" charset="0"/>
              </a:rPr>
              <a:t>Fibres optiques</a:t>
            </a:r>
            <a:r>
              <a:rPr lang="fr-FR" sz="1600" b="0" baseline="0" dirty="0">
                <a:latin typeface="Arial" charset="0"/>
              </a:rPr>
              <a:t>	 </a:t>
            </a:r>
            <a:r>
              <a:rPr lang="fr-FR" sz="1600" b="0" baseline="0" dirty="0" smtClean="0">
                <a:latin typeface="Arial" charset="0"/>
              </a:rPr>
              <a:t>             &lt;   1 dB/km pour </a:t>
            </a:r>
            <a:r>
              <a:rPr lang="fr-FR" sz="1600" b="0" baseline="0" dirty="0" smtClean="0">
                <a:latin typeface="Symbol" pitchFamily="18" charset="2"/>
              </a:rPr>
              <a:t>l</a:t>
            </a:r>
            <a:r>
              <a:rPr lang="fr-FR" sz="1600" b="0" baseline="0" dirty="0" smtClean="0">
                <a:latin typeface="Arial" charset="0"/>
              </a:rPr>
              <a:t> =  1.0 – 1.7 µm</a:t>
            </a:r>
            <a:endParaRPr lang="fr-FR" sz="1600" b="0" baseline="0" dirty="0"/>
          </a:p>
        </p:txBody>
      </p:sp>
      <p:sp>
        <p:nvSpPr>
          <p:cNvPr id="10" name="ZoneTexte 9"/>
          <p:cNvSpPr txBox="1"/>
          <p:nvPr/>
        </p:nvSpPr>
        <p:spPr>
          <a:xfrm>
            <a:off x="1115616" y="1891080"/>
            <a:ext cx="19896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0" baseline="0" dirty="0" smtClean="0">
                <a:latin typeface="Arial" pitchFamily="34" charset="0"/>
                <a:cs typeface="Arial" pitchFamily="34" charset="0"/>
              </a:rPr>
              <a:t>Spectre d’un signal binaire</a:t>
            </a:r>
          </a:p>
          <a:p>
            <a:pPr algn="ctr"/>
            <a:r>
              <a:rPr lang="fr-FR" sz="1000" b="0" baseline="0" dirty="0" smtClean="0">
                <a:latin typeface="Arial" pitchFamily="34" charset="0"/>
                <a:cs typeface="Arial" pitchFamily="34" charset="0"/>
              </a:rPr>
              <a:t>(80% puissance dans  2 R</a:t>
            </a:r>
            <a:r>
              <a:rPr lang="fr-FR" sz="1000" b="0" baseline="-25000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fr-FR" sz="1000" b="0" baseline="0" dirty="0" smtClean="0">
                <a:latin typeface="Arial" pitchFamily="34" charset="0"/>
                <a:cs typeface="Arial" pitchFamily="34" charset="0"/>
              </a:rPr>
              <a:t>)</a:t>
            </a:r>
            <a:endParaRPr lang="fr-FR" sz="1000" b="0" baseline="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" name="Groupe 20"/>
          <p:cNvGrpSpPr/>
          <p:nvPr/>
        </p:nvGrpSpPr>
        <p:grpSpPr>
          <a:xfrm>
            <a:off x="1183967" y="2385080"/>
            <a:ext cx="1930034" cy="1764000"/>
            <a:chOff x="6956516" y="3656650"/>
            <a:chExt cx="1930034" cy="1764000"/>
          </a:xfrm>
        </p:grpSpPr>
        <p:sp>
          <p:nvSpPr>
            <p:cNvPr id="12" name="Arc 11"/>
            <p:cNvSpPr/>
            <p:nvPr/>
          </p:nvSpPr>
          <p:spPr bwMode="auto">
            <a:xfrm>
              <a:off x="7651466" y="3656650"/>
              <a:ext cx="432000" cy="1764000"/>
            </a:xfrm>
            <a:prstGeom prst="arc">
              <a:avLst>
                <a:gd name="adj1" fmla="val 10723426"/>
                <a:gd name="adj2" fmla="val 88328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" name="Arc 12"/>
            <p:cNvSpPr/>
            <p:nvPr/>
          </p:nvSpPr>
          <p:spPr bwMode="auto">
            <a:xfrm>
              <a:off x="8088524" y="4214650"/>
              <a:ext cx="216000" cy="648000"/>
            </a:xfrm>
            <a:prstGeom prst="arc">
              <a:avLst>
                <a:gd name="adj1" fmla="val 10723426"/>
                <a:gd name="adj2" fmla="val 88328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" name="Arc 13"/>
            <p:cNvSpPr/>
            <p:nvPr/>
          </p:nvSpPr>
          <p:spPr bwMode="auto">
            <a:xfrm>
              <a:off x="8319440" y="4376650"/>
              <a:ext cx="216000" cy="324000"/>
            </a:xfrm>
            <a:prstGeom prst="arc">
              <a:avLst>
                <a:gd name="adj1" fmla="val 10723426"/>
                <a:gd name="adj2" fmla="val 88328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5" name="Arc 14"/>
            <p:cNvSpPr/>
            <p:nvPr/>
          </p:nvSpPr>
          <p:spPr bwMode="auto">
            <a:xfrm>
              <a:off x="7421454" y="4214650"/>
              <a:ext cx="216000" cy="648000"/>
            </a:xfrm>
            <a:prstGeom prst="arc">
              <a:avLst>
                <a:gd name="adj1" fmla="val 10723426"/>
                <a:gd name="adj2" fmla="val 88328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" name="Arc 15"/>
            <p:cNvSpPr/>
            <p:nvPr/>
          </p:nvSpPr>
          <p:spPr bwMode="auto">
            <a:xfrm>
              <a:off x="7202166" y="4376650"/>
              <a:ext cx="216000" cy="324000"/>
            </a:xfrm>
            <a:prstGeom prst="arc">
              <a:avLst>
                <a:gd name="adj1" fmla="val 10723426"/>
                <a:gd name="adj2" fmla="val 88328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8" name="Connecteur droit avec flèche 17"/>
            <p:cNvCxnSpPr/>
            <p:nvPr/>
          </p:nvCxnSpPr>
          <p:spPr bwMode="auto">
            <a:xfrm>
              <a:off x="6956516" y="4537998"/>
              <a:ext cx="180000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1" name="ZoneTexte 10"/>
            <p:cNvSpPr txBox="1"/>
            <p:nvPr/>
          </p:nvSpPr>
          <p:spPr>
            <a:xfrm>
              <a:off x="7642466" y="4138761"/>
              <a:ext cx="436338" cy="246221"/>
            </a:xfrm>
            <a:prstGeom prst="rect">
              <a:avLst/>
            </a:prstGeom>
            <a:noFill/>
            <a:ln>
              <a:solidFill>
                <a:srgbClr val="CCFFCC">
                  <a:alpha val="80784"/>
                </a:srgb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sz="1000" baseline="0" dirty="0" smtClean="0">
                  <a:latin typeface="Arial" pitchFamily="34" charset="0"/>
                  <a:cs typeface="Arial" pitchFamily="34" charset="0"/>
                </a:rPr>
                <a:t>2 R</a:t>
              </a:r>
              <a:r>
                <a:rPr lang="fr-FR" sz="1000" baseline="-25000" dirty="0" smtClean="0">
                  <a:latin typeface="Arial" pitchFamily="34" charset="0"/>
                  <a:cs typeface="Arial" pitchFamily="34" charset="0"/>
                </a:rPr>
                <a:t>b</a:t>
              </a:r>
              <a:endParaRPr lang="fr-FR" sz="1000" baseline="-250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9" name="Connecteur droit avec flèche 18"/>
            <p:cNvCxnSpPr/>
            <p:nvPr/>
          </p:nvCxnSpPr>
          <p:spPr bwMode="auto">
            <a:xfrm>
              <a:off x="7635102" y="4411234"/>
              <a:ext cx="46800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20" name="ZoneTexte 19"/>
            <p:cNvSpPr txBox="1"/>
            <p:nvPr/>
          </p:nvSpPr>
          <p:spPr>
            <a:xfrm>
              <a:off x="8424564" y="4558567"/>
              <a:ext cx="461986" cy="246221"/>
            </a:xfrm>
            <a:prstGeom prst="rect">
              <a:avLst/>
            </a:prstGeom>
            <a:noFill/>
            <a:ln>
              <a:solidFill>
                <a:srgbClr val="CCFFCC">
                  <a:alpha val="80784"/>
                </a:srgb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sz="1000" baseline="0" dirty="0" err="1" smtClean="0">
                  <a:latin typeface="Arial" pitchFamily="34" charset="0"/>
                  <a:cs typeface="Arial" pitchFamily="34" charset="0"/>
                </a:rPr>
                <a:t>Freq</a:t>
              </a:r>
              <a:endParaRPr lang="fr-FR" sz="1000" baseline="-25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ZoneTexte 16"/>
          <p:cNvSpPr txBox="1"/>
          <p:nvPr/>
        </p:nvSpPr>
        <p:spPr>
          <a:xfrm>
            <a:off x="899592" y="3519582"/>
            <a:ext cx="244827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0" baseline="0" dirty="0" smtClean="0">
                <a:latin typeface="Arial" pitchFamily="34" charset="0"/>
                <a:cs typeface="Arial" pitchFamily="34" charset="0"/>
              </a:rPr>
              <a:t>La fréquence porteuse doit être très </a:t>
            </a:r>
            <a:r>
              <a:rPr lang="fr-FR" sz="900" b="0" baseline="0" dirty="0" err="1" smtClean="0">
                <a:latin typeface="Arial" pitchFamily="34" charset="0"/>
                <a:cs typeface="Arial" pitchFamily="34" charset="0"/>
              </a:rPr>
              <a:t>supérieureà</a:t>
            </a:r>
            <a:r>
              <a:rPr lang="fr-FR" sz="900" b="0" baseline="0" dirty="0" smtClean="0">
                <a:latin typeface="Arial" pitchFamily="34" charset="0"/>
                <a:cs typeface="Arial" pitchFamily="34" charset="0"/>
              </a:rPr>
              <a:t> l’occupation spectrale </a:t>
            </a:r>
          </a:p>
          <a:p>
            <a:pPr algn="ctr"/>
            <a:r>
              <a:rPr lang="fr-FR" sz="900" b="0" baseline="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900" b="0" baseline="0" dirty="0" err="1" smtClean="0">
                <a:latin typeface="Arial" pitchFamily="34" charset="0"/>
                <a:cs typeface="Arial" pitchFamily="34" charset="0"/>
              </a:rPr>
              <a:t>F</a:t>
            </a:r>
            <a:r>
              <a:rPr lang="fr-FR" sz="900" b="0" baseline="-25000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fr-FR" sz="900" b="0" baseline="0" dirty="0" smtClean="0">
                <a:latin typeface="Arial" pitchFamily="34" charset="0"/>
                <a:cs typeface="Arial" pitchFamily="34" charset="0"/>
              </a:rPr>
              <a:t> &gt;&gt; 2 R</a:t>
            </a:r>
            <a:r>
              <a:rPr lang="fr-FR" sz="900" b="0" baseline="-25000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fr-FR" sz="900" b="0" baseline="0" dirty="0" smtClean="0">
                <a:latin typeface="Arial" pitchFamily="34" charset="0"/>
                <a:cs typeface="Arial" pitchFamily="34" charset="0"/>
              </a:rPr>
              <a:t>)</a:t>
            </a:r>
            <a:endParaRPr lang="fr-FR" sz="900" b="0" baseline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384300" y="3895725"/>
            <a:ext cx="2343150" cy="3667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800" baseline="0">
                <a:latin typeface="Arial" charset="0"/>
              </a:rPr>
              <a:t>Caractéristique P (I)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425575" y="1338263"/>
            <a:ext cx="2076450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800" baseline="0" dirty="0">
                <a:latin typeface="Arial" charset="0"/>
              </a:rPr>
              <a:t>Structure typique</a:t>
            </a:r>
          </a:p>
        </p:txBody>
      </p:sp>
      <p:pic>
        <p:nvPicPr>
          <p:cNvPr id="39941" name="Picture 6" descr="P-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1575" y="4268788"/>
            <a:ext cx="2592388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7" descr="Las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4900" y="1712913"/>
            <a:ext cx="280035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8" descr="module las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1916113"/>
            <a:ext cx="3124200" cy="202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9" descr="moduleLAS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825" y="4437063"/>
            <a:ext cx="2971800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5" name="Text Box 10"/>
          <p:cNvSpPr txBox="1">
            <a:spLocks noChangeArrowheads="1"/>
          </p:cNvSpPr>
          <p:nvPr/>
        </p:nvSpPr>
        <p:spPr bwMode="auto">
          <a:xfrm>
            <a:off x="6081713" y="1347788"/>
            <a:ext cx="908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 baseline="0">
                <a:latin typeface="Arial" charset="0"/>
              </a:rPr>
              <a:t>Boitier</a:t>
            </a:r>
            <a:endParaRPr lang="en-GB" sz="1800" baseline="0">
              <a:latin typeface="Arial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133600" y="231775"/>
            <a:ext cx="5181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Laser à semi-conducteurs (3)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2428875" y="333375"/>
            <a:ext cx="4606925" cy="371475"/>
          </a:xfrm>
        </p:spPr>
        <p:txBody>
          <a:bodyPr/>
          <a:lstStyle/>
          <a:p>
            <a:pPr eaLnBrk="1" hangingPunct="1"/>
            <a:r>
              <a:rPr lang="fr-FR" sz="2400" b="1" smtClean="0">
                <a:latin typeface="Arial" charset="0"/>
              </a:rPr>
              <a:t>2 familles de diodes laser</a:t>
            </a:r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1139825" y="1152525"/>
            <a:ext cx="2139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 baseline="0">
                <a:latin typeface="Arial" charset="0"/>
              </a:rPr>
              <a:t>Laser Fabry-Pérot</a:t>
            </a:r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6505575" y="1131888"/>
            <a:ext cx="1327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 baseline="0">
                <a:latin typeface="Arial" charset="0"/>
              </a:rPr>
              <a:t>Laser DFB</a:t>
            </a:r>
          </a:p>
        </p:txBody>
      </p:sp>
      <p:graphicFrame>
        <p:nvGraphicFramePr>
          <p:cNvPr id="12290" name="Object 8"/>
          <p:cNvGraphicFramePr>
            <a:graphicFrameLocks noChangeAspect="1"/>
          </p:cNvGraphicFramePr>
          <p:nvPr>
            <p:ph idx="1"/>
          </p:nvPr>
        </p:nvGraphicFramePr>
        <p:xfrm>
          <a:off x="5788025" y="4767263"/>
          <a:ext cx="720725" cy="463550"/>
        </p:xfrm>
        <a:graphic>
          <a:graphicData uri="http://schemas.openxmlformats.org/presentationml/2006/ole">
            <p:oleObj spid="_x0000_s12290" name="Equation" r:id="rId3" imgW="609480" imgH="393480" progId="Equation.3">
              <p:embed/>
            </p:oleObj>
          </a:graphicData>
        </a:graphic>
      </p:graphicFrame>
      <p:sp>
        <p:nvSpPr>
          <p:cNvPr id="12294" name="Freeform 12"/>
          <p:cNvSpPr>
            <a:spLocks/>
          </p:cNvSpPr>
          <p:nvPr/>
        </p:nvSpPr>
        <p:spPr bwMode="auto">
          <a:xfrm>
            <a:off x="5351463" y="3249613"/>
            <a:ext cx="1512887" cy="288925"/>
          </a:xfrm>
          <a:custGeom>
            <a:avLst/>
            <a:gdLst>
              <a:gd name="T0" fmla="*/ 0 w 1406"/>
              <a:gd name="T1" fmla="*/ 0 h 182"/>
              <a:gd name="T2" fmla="*/ 194760 w 1406"/>
              <a:gd name="T3" fmla="*/ 0 h 182"/>
              <a:gd name="T4" fmla="*/ 194760 w 1406"/>
              <a:gd name="T5" fmla="*/ 288925 h 182"/>
              <a:gd name="T6" fmla="*/ 390596 w 1406"/>
              <a:gd name="T7" fmla="*/ 288925 h 182"/>
              <a:gd name="T8" fmla="*/ 390596 w 1406"/>
              <a:gd name="T9" fmla="*/ 0 h 182"/>
              <a:gd name="T10" fmla="*/ 585356 w 1406"/>
              <a:gd name="T11" fmla="*/ 0 h 182"/>
              <a:gd name="T12" fmla="*/ 585356 w 1406"/>
              <a:gd name="T13" fmla="*/ 288925 h 182"/>
              <a:gd name="T14" fmla="*/ 781192 w 1406"/>
              <a:gd name="T15" fmla="*/ 288925 h 182"/>
              <a:gd name="T16" fmla="*/ 781192 w 1406"/>
              <a:gd name="T17" fmla="*/ 0 h 182"/>
              <a:gd name="T18" fmla="*/ 975952 w 1406"/>
              <a:gd name="T19" fmla="*/ 0 h 182"/>
              <a:gd name="T20" fmla="*/ 975952 w 1406"/>
              <a:gd name="T21" fmla="*/ 288925 h 182"/>
              <a:gd name="T22" fmla="*/ 1171788 w 1406"/>
              <a:gd name="T23" fmla="*/ 288925 h 182"/>
              <a:gd name="T24" fmla="*/ 1171788 w 1406"/>
              <a:gd name="T25" fmla="*/ 0 h 182"/>
              <a:gd name="T26" fmla="*/ 1366548 w 1406"/>
              <a:gd name="T27" fmla="*/ 0 h 182"/>
              <a:gd name="T28" fmla="*/ 1366548 w 1406"/>
              <a:gd name="T29" fmla="*/ 288925 h 182"/>
              <a:gd name="T30" fmla="*/ 1512887 w 1406"/>
              <a:gd name="T31" fmla="*/ 288925 h 18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406"/>
              <a:gd name="T49" fmla="*/ 0 h 182"/>
              <a:gd name="T50" fmla="*/ 1406 w 1406"/>
              <a:gd name="T51" fmla="*/ 182 h 18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406" h="182">
                <a:moveTo>
                  <a:pt x="0" y="0"/>
                </a:moveTo>
                <a:lnTo>
                  <a:pt x="181" y="0"/>
                </a:lnTo>
                <a:lnTo>
                  <a:pt x="181" y="182"/>
                </a:lnTo>
                <a:lnTo>
                  <a:pt x="363" y="182"/>
                </a:lnTo>
                <a:lnTo>
                  <a:pt x="363" y="0"/>
                </a:lnTo>
                <a:lnTo>
                  <a:pt x="544" y="0"/>
                </a:lnTo>
                <a:lnTo>
                  <a:pt x="544" y="182"/>
                </a:lnTo>
                <a:lnTo>
                  <a:pt x="726" y="182"/>
                </a:lnTo>
                <a:lnTo>
                  <a:pt x="726" y="0"/>
                </a:lnTo>
                <a:lnTo>
                  <a:pt x="907" y="0"/>
                </a:lnTo>
                <a:lnTo>
                  <a:pt x="907" y="182"/>
                </a:lnTo>
                <a:lnTo>
                  <a:pt x="1089" y="182"/>
                </a:lnTo>
                <a:lnTo>
                  <a:pt x="1089" y="0"/>
                </a:lnTo>
                <a:lnTo>
                  <a:pt x="1270" y="0"/>
                </a:lnTo>
                <a:lnTo>
                  <a:pt x="1270" y="182"/>
                </a:lnTo>
                <a:lnTo>
                  <a:pt x="1406" y="18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295" name="AutoShape 15"/>
          <p:cNvSpPr>
            <a:spLocks noChangeArrowheads="1"/>
          </p:cNvSpPr>
          <p:nvPr/>
        </p:nvSpPr>
        <p:spPr bwMode="auto">
          <a:xfrm>
            <a:off x="5567363" y="3754438"/>
            <a:ext cx="217487" cy="431800"/>
          </a:xfrm>
          <a:prstGeom prst="curvedRightArrow">
            <a:avLst>
              <a:gd name="adj1" fmla="val 10644"/>
              <a:gd name="adj2" fmla="val 59948"/>
              <a:gd name="adj3" fmla="val 23375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2296" name="AutoShape 16"/>
          <p:cNvSpPr>
            <a:spLocks noChangeArrowheads="1"/>
          </p:cNvSpPr>
          <p:nvPr/>
        </p:nvSpPr>
        <p:spPr bwMode="auto">
          <a:xfrm>
            <a:off x="6070600" y="3754438"/>
            <a:ext cx="217488" cy="431800"/>
          </a:xfrm>
          <a:prstGeom prst="curvedRightArrow">
            <a:avLst>
              <a:gd name="adj1" fmla="val 10644"/>
              <a:gd name="adj2" fmla="val 59948"/>
              <a:gd name="adj3" fmla="val 23375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2297" name="Rectangle 17"/>
          <p:cNvSpPr>
            <a:spLocks noChangeArrowheads="1"/>
          </p:cNvSpPr>
          <p:nvPr/>
        </p:nvSpPr>
        <p:spPr bwMode="auto">
          <a:xfrm>
            <a:off x="5783263" y="3754438"/>
            <a:ext cx="1081087" cy="285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2298" name="Text Box 18"/>
          <p:cNvSpPr txBox="1">
            <a:spLocks noChangeArrowheads="1"/>
          </p:cNvSpPr>
          <p:nvPr/>
        </p:nvSpPr>
        <p:spPr bwMode="auto">
          <a:xfrm>
            <a:off x="5360988" y="4222750"/>
            <a:ext cx="16319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400" b="0" baseline="0">
                <a:latin typeface="Arial" charset="0"/>
              </a:rPr>
              <a:t>Condition</a:t>
            </a:r>
          </a:p>
          <a:p>
            <a:pPr algn="ctr"/>
            <a:r>
              <a:rPr lang="fr-FR" sz="1400" b="0" baseline="0">
                <a:latin typeface="Arial" charset="0"/>
              </a:rPr>
              <a:t>d’accord de phase</a:t>
            </a:r>
          </a:p>
        </p:txBody>
      </p:sp>
      <p:sp>
        <p:nvSpPr>
          <p:cNvPr id="12299" name="Text Box 19"/>
          <p:cNvSpPr txBox="1">
            <a:spLocks noChangeArrowheads="1"/>
          </p:cNvSpPr>
          <p:nvPr/>
        </p:nvSpPr>
        <p:spPr bwMode="auto">
          <a:xfrm>
            <a:off x="5351463" y="5321300"/>
            <a:ext cx="1562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aseline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  </a:t>
            </a:r>
            <a:r>
              <a:rPr lang="fr-FR" sz="1400" baseline="0">
                <a:solidFill>
                  <a:srgbClr val="FF0000"/>
                </a:solidFill>
                <a:latin typeface="Arial" charset="0"/>
              </a:rPr>
              <a:t>laser mono-</a:t>
            </a:r>
            <a:r>
              <a:rPr lang="fr-FR" sz="1400" baseline="0">
                <a:solidFill>
                  <a:srgbClr val="FF0000"/>
                </a:solidFill>
                <a:latin typeface="Symbol" pitchFamily="18" charset="2"/>
              </a:rPr>
              <a:t>l</a:t>
            </a:r>
          </a:p>
        </p:txBody>
      </p:sp>
      <p:sp>
        <p:nvSpPr>
          <p:cNvPr id="12300" name="Line 20"/>
          <p:cNvSpPr>
            <a:spLocks noChangeShapeType="1"/>
          </p:cNvSpPr>
          <p:nvPr/>
        </p:nvSpPr>
        <p:spPr bwMode="auto">
          <a:xfrm>
            <a:off x="334963" y="3722688"/>
            <a:ext cx="15557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2301" name="Line 21"/>
          <p:cNvSpPr>
            <a:spLocks noChangeShapeType="1"/>
          </p:cNvSpPr>
          <p:nvPr/>
        </p:nvSpPr>
        <p:spPr bwMode="auto">
          <a:xfrm flipV="1">
            <a:off x="639763" y="3581400"/>
            <a:ext cx="0" cy="141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02" name="Line 22"/>
          <p:cNvSpPr>
            <a:spLocks noChangeShapeType="1"/>
          </p:cNvSpPr>
          <p:nvPr/>
        </p:nvSpPr>
        <p:spPr bwMode="auto">
          <a:xfrm flipV="1">
            <a:off x="731838" y="3582988"/>
            <a:ext cx="0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03" name="Line 23"/>
          <p:cNvSpPr>
            <a:spLocks noChangeShapeType="1"/>
          </p:cNvSpPr>
          <p:nvPr/>
        </p:nvSpPr>
        <p:spPr bwMode="auto">
          <a:xfrm flipV="1">
            <a:off x="823913" y="3578225"/>
            <a:ext cx="0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04" name="Line 24"/>
          <p:cNvSpPr>
            <a:spLocks noChangeShapeType="1"/>
          </p:cNvSpPr>
          <p:nvPr/>
        </p:nvSpPr>
        <p:spPr bwMode="auto">
          <a:xfrm flipV="1">
            <a:off x="914400" y="3576638"/>
            <a:ext cx="0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05" name="Line 25"/>
          <p:cNvSpPr>
            <a:spLocks noChangeShapeType="1"/>
          </p:cNvSpPr>
          <p:nvPr/>
        </p:nvSpPr>
        <p:spPr bwMode="auto">
          <a:xfrm flipV="1">
            <a:off x="1004888" y="3579813"/>
            <a:ext cx="0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06" name="Line 26"/>
          <p:cNvSpPr>
            <a:spLocks noChangeShapeType="1"/>
          </p:cNvSpPr>
          <p:nvPr/>
        </p:nvSpPr>
        <p:spPr bwMode="auto">
          <a:xfrm flipV="1">
            <a:off x="1096963" y="3581400"/>
            <a:ext cx="0" cy="141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07" name="Line 27"/>
          <p:cNvSpPr>
            <a:spLocks noChangeShapeType="1"/>
          </p:cNvSpPr>
          <p:nvPr/>
        </p:nvSpPr>
        <p:spPr bwMode="auto">
          <a:xfrm flipV="1">
            <a:off x="1189038" y="3581400"/>
            <a:ext cx="0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08" name="Line 28"/>
          <p:cNvSpPr>
            <a:spLocks noChangeShapeType="1"/>
          </p:cNvSpPr>
          <p:nvPr/>
        </p:nvSpPr>
        <p:spPr bwMode="auto">
          <a:xfrm flipV="1">
            <a:off x="1281113" y="3582988"/>
            <a:ext cx="0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09" name="Line 29"/>
          <p:cNvSpPr>
            <a:spLocks noChangeShapeType="1"/>
          </p:cNvSpPr>
          <p:nvPr/>
        </p:nvSpPr>
        <p:spPr bwMode="auto">
          <a:xfrm flipV="1">
            <a:off x="1371600" y="3584575"/>
            <a:ext cx="0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10" name="Line 30"/>
          <p:cNvSpPr>
            <a:spLocks noChangeShapeType="1"/>
          </p:cNvSpPr>
          <p:nvPr/>
        </p:nvSpPr>
        <p:spPr bwMode="auto">
          <a:xfrm flipV="1">
            <a:off x="1463675" y="3586163"/>
            <a:ext cx="0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11" name="Line 31"/>
          <p:cNvSpPr>
            <a:spLocks noChangeShapeType="1"/>
          </p:cNvSpPr>
          <p:nvPr/>
        </p:nvSpPr>
        <p:spPr bwMode="auto">
          <a:xfrm flipV="1">
            <a:off x="1554163" y="3582988"/>
            <a:ext cx="0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12" name="Freeform 32"/>
          <p:cNvSpPr>
            <a:spLocks/>
          </p:cNvSpPr>
          <p:nvPr/>
        </p:nvSpPr>
        <p:spPr bwMode="auto">
          <a:xfrm>
            <a:off x="519113" y="3013075"/>
            <a:ext cx="1219200" cy="709613"/>
          </a:xfrm>
          <a:custGeom>
            <a:avLst/>
            <a:gdLst>
              <a:gd name="T0" fmla="*/ 0 w 2132"/>
              <a:gd name="T1" fmla="*/ 709613 h 1134"/>
              <a:gd name="T2" fmla="*/ 129812 w 2132"/>
              <a:gd name="T3" fmla="*/ 681454 h 1134"/>
              <a:gd name="T4" fmla="*/ 181851 w 2132"/>
              <a:gd name="T5" fmla="*/ 652669 h 1134"/>
              <a:gd name="T6" fmla="*/ 337396 w 2132"/>
              <a:gd name="T7" fmla="*/ 454302 h 1134"/>
              <a:gd name="T8" fmla="*/ 415168 w 2132"/>
              <a:gd name="T9" fmla="*/ 198992 h 1134"/>
              <a:gd name="T10" fmla="*/ 492941 w 2132"/>
              <a:gd name="T11" fmla="*/ 56944 h 1134"/>
              <a:gd name="T12" fmla="*/ 622753 w 2132"/>
              <a:gd name="T13" fmla="*/ 0 h 1134"/>
              <a:gd name="T14" fmla="*/ 752564 w 2132"/>
              <a:gd name="T15" fmla="*/ 56944 h 1134"/>
              <a:gd name="T16" fmla="*/ 881804 w 2132"/>
              <a:gd name="T17" fmla="*/ 340414 h 1134"/>
              <a:gd name="T18" fmla="*/ 1011616 w 2132"/>
              <a:gd name="T19" fmla="*/ 596350 h 1134"/>
              <a:gd name="T20" fmla="*/ 1141427 w 2132"/>
              <a:gd name="T21" fmla="*/ 681454 h 1134"/>
              <a:gd name="T22" fmla="*/ 1219200 w 2132"/>
              <a:gd name="T23" fmla="*/ 709613 h 113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132"/>
              <a:gd name="T37" fmla="*/ 0 h 1134"/>
              <a:gd name="T38" fmla="*/ 2132 w 2132"/>
              <a:gd name="T39" fmla="*/ 1134 h 113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32" h="1134">
                <a:moveTo>
                  <a:pt x="0" y="1134"/>
                </a:moveTo>
                <a:cubicBezTo>
                  <a:pt x="87" y="1119"/>
                  <a:pt x="174" y="1104"/>
                  <a:pt x="227" y="1089"/>
                </a:cubicBezTo>
                <a:cubicBezTo>
                  <a:pt x="280" y="1074"/>
                  <a:pt x="258" y="1103"/>
                  <a:pt x="318" y="1043"/>
                </a:cubicBezTo>
                <a:cubicBezTo>
                  <a:pt x="378" y="983"/>
                  <a:pt x="522" y="847"/>
                  <a:pt x="590" y="726"/>
                </a:cubicBezTo>
                <a:cubicBezTo>
                  <a:pt x="658" y="605"/>
                  <a:pt x="681" y="424"/>
                  <a:pt x="726" y="318"/>
                </a:cubicBezTo>
                <a:cubicBezTo>
                  <a:pt x="771" y="212"/>
                  <a:pt x="802" y="144"/>
                  <a:pt x="862" y="91"/>
                </a:cubicBezTo>
                <a:cubicBezTo>
                  <a:pt x="922" y="38"/>
                  <a:pt x="1013" y="0"/>
                  <a:pt x="1089" y="0"/>
                </a:cubicBezTo>
                <a:cubicBezTo>
                  <a:pt x="1165" y="0"/>
                  <a:pt x="1241" y="0"/>
                  <a:pt x="1316" y="91"/>
                </a:cubicBezTo>
                <a:cubicBezTo>
                  <a:pt x="1391" y="182"/>
                  <a:pt x="1467" y="401"/>
                  <a:pt x="1542" y="544"/>
                </a:cubicBezTo>
                <a:cubicBezTo>
                  <a:pt x="1617" y="687"/>
                  <a:pt x="1693" y="862"/>
                  <a:pt x="1769" y="953"/>
                </a:cubicBezTo>
                <a:cubicBezTo>
                  <a:pt x="1845" y="1044"/>
                  <a:pt x="1936" y="1059"/>
                  <a:pt x="1996" y="1089"/>
                </a:cubicBezTo>
                <a:cubicBezTo>
                  <a:pt x="2056" y="1119"/>
                  <a:pt x="2094" y="1126"/>
                  <a:pt x="2132" y="1134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13" name="Text Box 33"/>
          <p:cNvSpPr txBox="1">
            <a:spLocks noChangeArrowheads="1"/>
          </p:cNvSpPr>
          <p:nvPr/>
        </p:nvSpPr>
        <p:spPr bwMode="auto">
          <a:xfrm>
            <a:off x="1773238" y="3422650"/>
            <a:ext cx="3063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0" baseline="0">
                <a:latin typeface="Symbol" pitchFamily="18" charset="2"/>
              </a:rPr>
              <a:t>w</a:t>
            </a:r>
          </a:p>
        </p:txBody>
      </p:sp>
      <p:sp>
        <p:nvSpPr>
          <p:cNvPr id="12314" name="Line 34"/>
          <p:cNvSpPr>
            <a:spLocks noChangeShapeType="1"/>
          </p:cNvSpPr>
          <p:nvPr/>
        </p:nvSpPr>
        <p:spPr bwMode="auto">
          <a:xfrm flipV="1">
            <a:off x="334963" y="2732088"/>
            <a:ext cx="0" cy="995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2315" name="Text Box 35"/>
          <p:cNvSpPr txBox="1">
            <a:spLocks noChangeArrowheads="1"/>
          </p:cNvSpPr>
          <p:nvPr/>
        </p:nvSpPr>
        <p:spPr bwMode="auto">
          <a:xfrm rot="-5400000">
            <a:off x="-108744" y="2769394"/>
            <a:ext cx="4905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0" baseline="0">
                <a:solidFill>
                  <a:srgbClr val="FF0000"/>
                </a:solidFill>
              </a:rPr>
              <a:t>gain</a:t>
            </a:r>
          </a:p>
        </p:txBody>
      </p:sp>
      <p:sp>
        <p:nvSpPr>
          <p:cNvPr id="12316" name="Oval 36"/>
          <p:cNvSpPr>
            <a:spLocks noChangeArrowheads="1"/>
          </p:cNvSpPr>
          <p:nvPr/>
        </p:nvSpPr>
        <p:spPr bwMode="auto">
          <a:xfrm>
            <a:off x="854075" y="3541713"/>
            <a:ext cx="487363" cy="2555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2317" name="Line 37"/>
          <p:cNvSpPr>
            <a:spLocks noChangeShapeType="1"/>
          </p:cNvSpPr>
          <p:nvPr/>
        </p:nvSpPr>
        <p:spPr bwMode="auto">
          <a:xfrm>
            <a:off x="1196975" y="3787775"/>
            <a:ext cx="122238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18" name="Text Box 38"/>
          <p:cNvSpPr txBox="1">
            <a:spLocks noChangeArrowheads="1"/>
          </p:cNvSpPr>
          <p:nvPr/>
        </p:nvSpPr>
        <p:spPr bwMode="auto">
          <a:xfrm>
            <a:off x="1335088" y="3827463"/>
            <a:ext cx="12890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b="0" baseline="0">
                <a:latin typeface="Arial" charset="0"/>
              </a:rPr>
              <a:t>Modes de cavité</a:t>
            </a:r>
          </a:p>
        </p:txBody>
      </p:sp>
      <p:sp>
        <p:nvSpPr>
          <p:cNvPr id="12319" name="Text Box 40"/>
          <p:cNvSpPr txBox="1">
            <a:spLocks noChangeArrowheads="1"/>
          </p:cNvSpPr>
          <p:nvPr/>
        </p:nvSpPr>
        <p:spPr bwMode="auto">
          <a:xfrm>
            <a:off x="2019300" y="2819400"/>
            <a:ext cx="23034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0" baseline="0">
                <a:latin typeface="Arial" charset="0"/>
              </a:rPr>
              <a:t>Plusieurs modes se situent</a:t>
            </a:r>
          </a:p>
          <a:p>
            <a:r>
              <a:rPr lang="fr-FR" sz="1400" b="0" baseline="0">
                <a:latin typeface="Arial" charset="0"/>
              </a:rPr>
              <a:t> dans la courbe de gain</a:t>
            </a:r>
          </a:p>
        </p:txBody>
      </p:sp>
      <p:sp>
        <p:nvSpPr>
          <p:cNvPr id="12320" name="Text Box 41"/>
          <p:cNvSpPr txBox="1">
            <a:spLocks noChangeArrowheads="1"/>
          </p:cNvSpPr>
          <p:nvPr/>
        </p:nvSpPr>
        <p:spPr bwMode="auto">
          <a:xfrm>
            <a:off x="2495550" y="3352800"/>
            <a:ext cx="1592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aseline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  </a:t>
            </a:r>
            <a:r>
              <a:rPr lang="fr-FR" sz="1400" baseline="0">
                <a:solidFill>
                  <a:srgbClr val="FF0000"/>
                </a:solidFill>
                <a:latin typeface="Arial" charset="0"/>
              </a:rPr>
              <a:t>laser multi-</a:t>
            </a:r>
            <a:r>
              <a:rPr lang="fr-FR" sz="1400" baseline="0">
                <a:solidFill>
                  <a:srgbClr val="FF0000"/>
                </a:solidFill>
                <a:latin typeface="Symbol" pitchFamily="18" charset="2"/>
              </a:rPr>
              <a:t>l  </a:t>
            </a:r>
          </a:p>
        </p:txBody>
      </p:sp>
      <p:pic>
        <p:nvPicPr>
          <p:cNvPr id="12321" name="Picture 43" descr="FP structure(1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600" y="1600200"/>
            <a:ext cx="3733800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2" name="Picture 44" descr="FPspectrum(1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4114800"/>
            <a:ext cx="2362200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3" name="Picture 46" descr="DFBspectrum(1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62788" y="2133600"/>
            <a:ext cx="185261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4" name="Picture 45" descr="DFB structure(1)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56188" y="1527175"/>
            <a:ext cx="3783012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073275" y="292100"/>
            <a:ext cx="5113338" cy="442913"/>
          </a:xfrm>
        </p:spPr>
        <p:txBody>
          <a:bodyPr/>
          <a:lstStyle/>
          <a:p>
            <a:pPr eaLnBrk="1" hangingPunct="1"/>
            <a:r>
              <a:rPr lang="fr-FR" sz="2400" b="1" smtClean="0">
                <a:latin typeface="Arial" charset="0"/>
              </a:rPr>
              <a:t>Modulation du champ optique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607430" y="1125538"/>
            <a:ext cx="82157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 baseline="0" dirty="0">
                <a:latin typeface="Arial" charset="0"/>
              </a:rPr>
              <a:t>Photodiode = détecteur quadratique   </a:t>
            </a:r>
            <a:r>
              <a:rPr lang="fr-FR" sz="1800" baseline="0" dirty="0">
                <a:latin typeface="Arial" charset="0"/>
                <a:sym typeface="Symbol" pitchFamily="18" charset="2"/>
              </a:rPr>
              <a:t>  Modulation </a:t>
            </a:r>
            <a:r>
              <a:rPr lang="fr-FR" sz="1800" baseline="0" dirty="0" smtClean="0">
                <a:latin typeface="Arial" charset="0"/>
                <a:sym typeface="Symbol" pitchFamily="18" charset="2"/>
              </a:rPr>
              <a:t>OOK (On-Off </a:t>
            </a:r>
            <a:r>
              <a:rPr lang="fr-FR" sz="1800" baseline="0" dirty="0" err="1" smtClean="0">
                <a:latin typeface="Arial" charset="0"/>
                <a:sym typeface="Symbol" pitchFamily="18" charset="2"/>
              </a:rPr>
              <a:t>Keying</a:t>
            </a:r>
            <a:r>
              <a:rPr lang="fr-FR" sz="1800" baseline="0" dirty="0" smtClean="0">
                <a:latin typeface="Arial" charset="0"/>
                <a:sym typeface="Symbol" pitchFamily="18" charset="2"/>
              </a:rPr>
              <a:t>)</a:t>
            </a:r>
            <a:endParaRPr lang="fr-FR" sz="1800" baseline="0" dirty="0">
              <a:latin typeface="Arial" charset="0"/>
              <a:sym typeface="Symbol" pitchFamily="18" charset="2"/>
            </a:endParaRP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042988" y="3498850"/>
            <a:ext cx="2216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 baseline="0">
                <a:latin typeface="Arial" charset="0"/>
              </a:rPr>
              <a:t>Modulation directe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5537200" y="3562350"/>
            <a:ext cx="2279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 baseline="0">
                <a:latin typeface="Arial" charset="0"/>
              </a:rPr>
              <a:t>Modulation externe</a:t>
            </a: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611188" y="5440363"/>
            <a:ext cx="34671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400" b="0" baseline="0" dirty="0"/>
              <a:t> </a:t>
            </a:r>
            <a:r>
              <a:rPr lang="fr-FR" sz="2500" b="0" baseline="0" dirty="0"/>
              <a:t>☺</a:t>
            </a:r>
            <a:r>
              <a:rPr lang="fr-FR" sz="1800" b="0" baseline="0" dirty="0">
                <a:latin typeface="Arial" charset="0"/>
              </a:rPr>
              <a:t> Simplicité de mise en œuvre</a:t>
            </a:r>
          </a:p>
          <a:p>
            <a:pPr>
              <a:lnSpc>
                <a:spcPct val="80000"/>
              </a:lnSpc>
            </a:pPr>
            <a:r>
              <a:rPr lang="fr-FR" sz="1800" b="0" baseline="0" dirty="0">
                <a:latin typeface="Arial" charset="0"/>
              </a:rPr>
              <a:t> </a:t>
            </a:r>
            <a:r>
              <a:rPr lang="fr-FR" b="0" baseline="0" dirty="0"/>
              <a:t>☹  </a:t>
            </a:r>
            <a:r>
              <a:rPr lang="fr-FR" sz="1800" b="0" baseline="0" dirty="0">
                <a:latin typeface="Arial" charset="0"/>
              </a:rPr>
              <a:t>Influence de la dispersion</a:t>
            </a: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4829175" y="5468938"/>
            <a:ext cx="4152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000" b="0" baseline="0"/>
              <a:t>  </a:t>
            </a:r>
            <a:r>
              <a:rPr lang="fr-FR" b="0" baseline="0"/>
              <a:t>☹  </a:t>
            </a:r>
            <a:r>
              <a:rPr lang="fr-FR" sz="1800" b="0" baseline="0">
                <a:latin typeface="Arial" charset="0"/>
              </a:rPr>
              <a:t>Complexité de mise en œuvre</a:t>
            </a:r>
          </a:p>
          <a:p>
            <a:pPr>
              <a:lnSpc>
                <a:spcPct val="70000"/>
              </a:lnSpc>
            </a:pPr>
            <a:r>
              <a:rPr lang="fr-FR" sz="400" b="0" baseline="0"/>
              <a:t> </a:t>
            </a:r>
            <a:r>
              <a:rPr lang="fr-FR" sz="2500" b="0" baseline="0"/>
              <a:t>☺</a:t>
            </a:r>
            <a:r>
              <a:rPr lang="fr-FR" sz="1800" b="0" baseline="0">
                <a:latin typeface="Arial" charset="0"/>
              </a:rPr>
              <a:t> Influence de la dispersion minimale</a:t>
            </a:r>
          </a:p>
        </p:txBody>
      </p:sp>
      <p:sp>
        <p:nvSpPr>
          <p:cNvPr id="40968" name="Text Box 10"/>
          <p:cNvSpPr txBox="1">
            <a:spLocks noChangeArrowheads="1"/>
          </p:cNvSpPr>
          <p:nvPr/>
        </p:nvSpPr>
        <p:spPr bwMode="auto">
          <a:xfrm>
            <a:off x="735013" y="4068763"/>
            <a:ext cx="1230312" cy="6096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600" baseline="0">
                <a:solidFill>
                  <a:srgbClr val="0000FF"/>
                </a:solidFill>
                <a:latin typeface="Arial" charset="0"/>
              </a:rPr>
              <a:t>courant</a:t>
            </a:r>
          </a:p>
          <a:p>
            <a:pPr algn="ctr"/>
            <a:r>
              <a:rPr lang="fr-FR" sz="1600" baseline="0">
                <a:solidFill>
                  <a:srgbClr val="0000FF"/>
                </a:solidFill>
                <a:latin typeface="Arial" charset="0"/>
              </a:rPr>
              <a:t>d’injection</a:t>
            </a:r>
          </a:p>
        </p:txBody>
      </p:sp>
      <p:sp>
        <p:nvSpPr>
          <p:cNvPr id="40969" name="Line 12"/>
          <p:cNvSpPr>
            <a:spLocks noChangeShapeType="1"/>
          </p:cNvSpPr>
          <p:nvPr/>
        </p:nvSpPr>
        <p:spPr bwMode="auto">
          <a:xfrm>
            <a:off x="1979613" y="4373563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0970" name="Text Box 11"/>
          <p:cNvSpPr txBox="1">
            <a:spLocks noChangeArrowheads="1"/>
          </p:cNvSpPr>
          <p:nvPr/>
        </p:nvSpPr>
        <p:spPr bwMode="auto">
          <a:xfrm>
            <a:off x="2265363" y="4062413"/>
            <a:ext cx="1150937" cy="6096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600" baseline="0">
                <a:solidFill>
                  <a:srgbClr val="FF0000"/>
                </a:solidFill>
                <a:latin typeface="Arial" charset="0"/>
              </a:rPr>
              <a:t>Diode </a:t>
            </a:r>
          </a:p>
          <a:p>
            <a:pPr algn="ctr"/>
            <a:r>
              <a:rPr lang="fr-FR" sz="1600" baseline="0">
                <a:solidFill>
                  <a:srgbClr val="FF0000"/>
                </a:solidFill>
                <a:latin typeface="Arial" charset="0"/>
              </a:rPr>
              <a:t>laser</a:t>
            </a:r>
          </a:p>
        </p:txBody>
      </p:sp>
      <p:sp>
        <p:nvSpPr>
          <p:cNvPr id="40971" name="Text Box 13"/>
          <p:cNvSpPr txBox="1">
            <a:spLocks noChangeArrowheads="1"/>
          </p:cNvSpPr>
          <p:nvPr/>
        </p:nvSpPr>
        <p:spPr bwMode="auto">
          <a:xfrm>
            <a:off x="842963" y="4940300"/>
            <a:ext cx="10175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aseline="0">
                <a:latin typeface="Arial" charset="0"/>
              </a:rPr>
              <a:t>données</a:t>
            </a:r>
          </a:p>
        </p:txBody>
      </p:sp>
      <p:sp>
        <p:nvSpPr>
          <p:cNvPr id="40972" name="Line 14"/>
          <p:cNvSpPr>
            <a:spLocks noChangeShapeType="1"/>
          </p:cNvSpPr>
          <p:nvPr/>
        </p:nvSpPr>
        <p:spPr bwMode="auto">
          <a:xfrm>
            <a:off x="1331913" y="4676775"/>
            <a:ext cx="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0973" name="AutoShape 15"/>
          <p:cNvSpPr>
            <a:spLocks noChangeArrowheads="1"/>
          </p:cNvSpPr>
          <p:nvPr/>
        </p:nvSpPr>
        <p:spPr bwMode="auto">
          <a:xfrm flipV="1">
            <a:off x="3524250" y="4195763"/>
            <a:ext cx="431800" cy="215900"/>
          </a:xfrm>
          <a:prstGeom prst="lightningBol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0974" name="Text Box 17"/>
          <p:cNvSpPr txBox="1">
            <a:spLocks noChangeArrowheads="1"/>
          </p:cNvSpPr>
          <p:nvPr/>
        </p:nvSpPr>
        <p:spPr bwMode="auto">
          <a:xfrm flipH="1">
            <a:off x="6813550" y="4122738"/>
            <a:ext cx="1308100" cy="6096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600" baseline="0">
                <a:solidFill>
                  <a:srgbClr val="0000FF"/>
                </a:solidFill>
                <a:latin typeface="Arial" charset="0"/>
              </a:rPr>
              <a:t>Modulateur</a:t>
            </a:r>
          </a:p>
          <a:p>
            <a:pPr algn="ctr"/>
            <a:r>
              <a:rPr lang="fr-FR" sz="1600" baseline="0">
                <a:solidFill>
                  <a:srgbClr val="0000FF"/>
                </a:solidFill>
                <a:latin typeface="Arial" charset="0"/>
              </a:rPr>
              <a:t>externe</a:t>
            </a:r>
          </a:p>
        </p:txBody>
      </p:sp>
      <p:sp>
        <p:nvSpPr>
          <p:cNvPr id="40975" name="Line 18"/>
          <p:cNvSpPr>
            <a:spLocks noChangeShapeType="1"/>
          </p:cNvSpPr>
          <p:nvPr/>
        </p:nvSpPr>
        <p:spPr bwMode="auto">
          <a:xfrm flipH="1">
            <a:off x="6392863" y="4427538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0976" name="Text Box 19"/>
          <p:cNvSpPr txBox="1">
            <a:spLocks noChangeArrowheads="1"/>
          </p:cNvSpPr>
          <p:nvPr/>
        </p:nvSpPr>
        <p:spPr bwMode="auto">
          <a:xfrm flipH="1">
            <a:off x="5387975" y="4116388"/>
            <a:ext cx="1150938" cy="6096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600" baseline="0">
                <a:solidFill>
                  <a:srgbClr val="FF0000"/>
                </a:solidFill>
                <a:latin typeface="Arial" charset="0"/>
              </a:rPr>
              <a:t>Diode </a:t>
            </a:r>
          </a:p>
          <a:p>
            <a:pPr algn="ctr"/>
            <a:r>
              <a:rPr lang="fr-FR" sz="1600" baseline="0">
                <a:solidFill>
                  <a:srgbClr val="FF0000"/>
                </a:solidFill>
                <a:latin typeface="Arial" charset="0"/>
              </a:rPr>
              <a:t>laser</a:t>
            </a:r>
          </a:p>
        </p:txBody>
      </p:sp>
      <p:sp>
        <p:nvSpPr>
          <p:cNvPr id="40977" name="Text Box 20"/>
          <p:cNvSpPr txBox="1">
            <a:spLocks noChangeArrowheads="1"/>
          </p:cNvSpPr>
          <p:nvPr/>
        </p:nvSpPr>
        <p:spPr bwMode="auto">
          <a:xfrm flipH="1">
            <a:off x="6943725" y="4994275"/>
            <a:ext cx="1017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aseline="0">
                <a:latin typeface="Arial" charset="0"/>
              </a:rPr>
              <a:t>données</a:t>
            </a:r>
          </a:p>
        </p:txBody>
      </p:sp>
      <p:sp>
        <p:nvSpPr>
          <p:cNvPr id="40978" name="Line 21"/>
          <p:cNvSpPr>
            <a:spLocks noChangeShapeType="1"/>
          </p:cNvSpPr>
          <p:nvPr/>
        </p:nvSpPr>
        <p:spPr bwMode="auto">
          <a:xfrm flipH="1">
            <a:off x="7472363" y="4730750"/>
            <a:ext cx="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0979" name="AutoShape 22"/>
          <p:cNvSpPr>
            <a:spLocks noChangeArrowheads="1"/>
          </p:cNvSpPr>
          <p:nvPr/>
        </p:nvSpPr>
        <p:spPr bwMode="auto">
          <a:xfrm flipV="1">
            <a:off x="8297863" y="4249738"/>
            <a:ext cx="431800" cy="215900"/>
          </a:xfrm>
          <a:prstGeom prst="lightningBol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0980" name="Line 26"/>
          <p:cNvSpPr>
            <a:spLocks noChangeShapeType="1"/>
          </p:cNvSpPr>
          <p:nvPr/>
        </p:nvSpPr>
        <p:spPr bwMode="auto">
          <a:xfrm>
            <a:off x="2352675" y="1558925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0981" name="Line 27"/>
          <p:cNvSpPr>
            <a:spLocks noChangeShapeType="1"/>
          </p:cNvSpPr>
          <p:nvPr/>
        </p:nvSpPr>
        <p:spPr bwMode="auto">
          <a:xfrm>
            <a:off x="2352675" y="2927350"/>
            <a:ext cx="4392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40982" name="Rectangle 28" descr="20 %"/>
          <p:cNvSpPr>
            <a:spLocks noChangeArrowheads="1"/>
          </p:cNvSpPr>
          <p:nvPr/>
        </p:nvSpPr>
        <p:spPr bwMode="auto">
          <a:xfrm>
            <a:off x="2855913" y="1974850"/>
            <a:ext cx="504825" cy="954088"/>
          </a:xfrm>
          <a:prstGeom prst="rect">
            <a:avLst/>
          </a:prstGeom>
          <a:pattFill prst="pct20">
            <a:fgClr>
              <a:srgbClr val="FF0000"/>
            </a:fgClr>
            <a:bgClr>
              <a:schemeClr val="bg1"/>
            </a:bgClr>
          </a:patt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 b="0" baseline="0">
              <a:solidFill>
                <a:srgbClr val="FF0000"/>
              </a:solidFill>
            </a:endParaRPr>
          </a:p>
        </p:txBody>
      </p:sp>
      <p:sp>
        <p:nvSpPr>
          <p:cNvPr id="40983" name="Rectangle 30" descr="20 %"/>
          <p:cNvSpPr>
            <a:spLocks noChangeArrowheads="1"/>
          </p:cNvSpPr>
          <p:nvPr/>
        </p:nvSpPr>
        <p:spPr bwMode="auto">
          <a:xfrm>
            <a:off x="5351463" y="1990725"/>
            <a:ext cx="504825" cy="936625"/>
          </a:xfrm>
          <a:prstGeom prst="rect">
            <a:avLst/>
          </a:prstGeom>
          <a:pattFill prst="pct20">
            <a:fgClr>
              <a:srgbClr val="FF0000"/>
            </a:fgClr>
            <a:bgClr>
              <a:schemeClr val="bg1"/>
            </a:bgClr>
          </a:patt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 b="0" baseline="0">
              <a:solidFill>
                <a:srgbClr val="FF0000"/>
              </a:solidFill>
            </a:endParaRPr>
          </a:p>
        </p:txBody>
      </p:sp>
      <p:sp>
        <p:nvSpPr>
          <p:cNvPr id="40984" name="Rectangle 31" descr="20 %"/>
          <p:cNvSpPr>
            <a:spLocks noChangeArrowheads="1"/>
          </p:cNvSpPr>
          <p:nvPr/>
        </p:nvSpPr>
        <p:spPr bwMode="auto">
          <a:xfrm>
            <a:off x="4360863" y="1992313"/>
            <a:ext cx="504825" cy="936625"/>
          </a:xfrm>
          <a:prstGeom prst="rect">
            <a:avLst/>
          </a:prstGeom>
          <a:pattFill prst="pct20">
            <a:fgClr>
              <a:srgbClr val="FF0000"/>
            </a:fgClr>
            <a:bgClr>
              <a:schemeClr val="bg1"/>
            </a:bgClr>
          </a:patt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 b="0" baseline="0">
              <a:solidFill>
                <a:srgbClr val="FF0000"/>
              </a:solidFill>
            </a:endParaRPr>
          </a:p>
        </p:txBody>
      </p:sp>
      <p:sp>
        <p:nvSpPr>
          <p:cNvPr id="40985" name="Text Box 32"/>
          <p:cNvSpPr txBox="1">
            <a:spLocks noChangeArrowheads="1"/>
          </p:cNvSpPr>
          <p:nvPr/>
        </p:nvSpPr>
        <p:spPr bwMode="auto">
          <a:xfrm rot="-5400000">
            <a:off x="1612106" y="2104232"/>
            <a:ext cx="11191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0" baseline="0">
                <a:latin typeface="Arial" charset="0"/>
              </a:rPr>
              <a:t>Puissance</a:t>
            </a:r>
          </a:p>
        </p:txBody>
      </p:sp>
      <p:sp>
        <p:nvSpPr>
          <p:cNvPr id="40986" name="Text Box 33"/>
          <p:cNvSpPr txBox="1">
            <a:spLocks noChangeArrowheads="1"/>
          </p:cNvSpPr>
          <p:nvPr/>
        </p:nvSpPr>
        <p:spPr bwMode="auto">
          <a:xfrm>
            <a:off x="6311900" y="2552700"/>
            <a:ext cx="804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0" baseline="0">
                <a:latin typeface="Arial" charset="0"/>
              </a:rPr>
              <a:t>Temps</a:t>
            </a:r>
          </a:p>
        </p:txBody>
      </p:sp>
      <p:sp>
        <p:nvSpPr>
          <p:cNvPr id="40987" name="Text Box 34"/>
          <p:cNvSpPr txBox="1">
            <a:spLocks noChangeArrowheads="1"/>
          </p:cNvSpPr>
          <p:nvPr/>
        </p:nvSpPr>
        <p:spPr bwMode="auto">
          <a:xfrm>
            <a:off x="2936875" y="1574800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aseline="0">
                <a:latin typeface="Arial" charset="0"/>
              </a:rPr>
              <a:t>1</a:t>
            </a:r>
          </a:p>
        </p:txBody>
      </p:sp>
      <p:sp>
        <p:nvSpPr>
          <p:cNvPr id="40988" name="Text Box 35"/>
          <p:cNvSpPr txBox="1">
            <a:spLocks noChangeArrowheads="1"/>
          </p:cNvSpPr>
          <p:nvPr/>
        </p:nvSpPr>
        <p:spPr bwMode="auto">
          <a:xfrm>
            <a:off x="3438525" y="1568450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aseline="0">
                <a:latin typeface="Arial" charset="0"/>
              </a:rPr>
              <a:t>1</a:t>
            </a:r>
          </a:p>
        </p:txBody>
      </p:sp>
      <p:sp>
        <p:nvSpPr>
          <p:cNvPr id="40989" name="Text Box 36"/>
          <p:cNvSpPr txBox="1">
            <a:spLocks noChangeArrowheads="1"/>
          </p:cNvSpPr>
          <p:nvPr/>
        </p:nvSpPr>
        <p:spPr bwMode="auto">
          <a:xfrm>
            <a:off x="3956050" y="1577975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aseline="0">
                <a:latin typeface="Arial" charset="0"/>
              </a:rPr>
              <a:t>0</a:t>
            </a:r>
          </a:p>
        </p:txBody>
      </p:sp>
      <p:sp>
        <p:nvSpPr>
          <p:cNvPr id="40990" name="Text Box 37"/>
          <p:cNvSpPr txBox="1">
            <a:spLocks noChangeArrowheads="1"/>
          </p:cNvSpPr>
          <p:nvPr/>
        </p:nvSpPr>
        <p:spPr bwMode="auto">
          <a:xfrm>
            <a:off x="4457700" y="1571625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aseline="0">
                <a:latin typeface="Arial" charset="0"/>
              </a:rPr>
              <a:t>1</a:t>
            </a:r>
          </a:p>
        </p:txBody>
      </p:sp>
      <p:sp>
        <p:nvSpPr>
          <p:cNvPr id="40991" name="Text Box 38"/>
          <p:cNvSpPr txBox="1">
            <a:spLocks noChangeArrowheads="1"/>
          </p:cNvSpPr>
          <p:nvPr/>
        </p:nvSpPr>
        <p:spPr bwMode="auto">
          <a:xfrm>
            <a:off x="4911725" y="1565275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aseline="0">
                <a:latin typeface="Arial" charset="0"/>
              </a:rPr>
              <a:t>0</a:t>
            </a:r>
          </a:p>
        </p:txBody>
      </p:sp>
      <p:sp>
        <p:nvSpPr>
          <p:cNvPr id="40992" name="Text Box 39"/>
          <p:cNvSpPr txBox="1">
            <a:spLocks noChangeArrowheads="1"/>
          </p:cNvSpPr>
          <p:nvPr/>
        </p:nvSpPr>
        <p:spPr bwMode="auto">
          <a:xfrm>
            <a:off x="5445125" y="1574800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aseline="0">
                <a:latin typeface="Arial" charset="0"/>
              </a:rPr>
              <a:t>1</a:t>
            </a:r>
          </a:p>
        </p:txBody>
      </p:sp>
      <p:sp>
        <p:nvSpPr>
          <p:cNvPr id="40993" name="Rectangle 41" descr="20 %"/>
          <p:cNvSpPr>
            <a:spLocks noChangeArrowheads="1"/>
          </p:cNvSpPr>
          <p:nvPr/>
        </p:nvSpPr>
        <p:spPr bwMode="auto">
          <a:xfrm>
            <a:off x="3324225" y="1974850"/>
            <a:ext cx="504825" cy="954088"/>
          </a:xfrm>
          <a:prstGeom prst="rect">
            <a:avLst/>
          </a:prstGeom>
          <a:pattFill prst="pct20">
            <a:fgClr>
              <a:srgbClr val="FF0000"/>
            </a:fgClr>
            <a:bgClr>
              <a:schemeClr val="bg1"/>
            </a:bgClr>
          </a:patt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 b="0" baseline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2987675" y="260350"/>
            <a:ext cx="3313113" cy="515938"/>
          </a:xfrm>
        </p:spPr>
        <p:txBody>
          <a:bodyPr/>
          <a:lstStyle/>
          <a:p>
            <a:pPr eaLnBrk="1" hangingPunct="1"/>
            <a:r>
              <a:rPr lang="fr-FR" sz="2400" b="1" smtClean="0">
                <a:latin typeface="Arial" charset="0"/>
              </a:rPr>
              <a:t>Photodiode</a:t>
            </a: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2074863" y="2159000"/>
            <a:ext cx="3455987" cy="873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1930400" y="2159000"/>
            <a:ext cx="144463" cy="15398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1930400" y="2881313"/>
            <a:ext cx="144463" cy="15398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5367" name="Freeform 10"/>
          <p:cNvSpPr>
            <a:spLocks/>
          </p:cNvSpPr>
          <p:nvPr/>
        </p:nvSpPr>
        <p:spPr bwMode="auto">
          <a:xfrm>
            <a:off x="1643063" y="1879600"/>
            <a:ext cx="4152900" cy="695325"/>
          </a:xfrm>
          <a:custGeom>
            <a:avLst/>
            <a:gdLst>
              <a:gd name="T0" fmla="*/ 285699 w 2631"/>
              <a:gd name="T1" fmla="*/ 347115 h 635"/>
              <a:gd name="T2" fmla="*/ 0 w 2631"/>
              <a:gd name="T3" fmla="*/ 347115 h 635"/>
              <a:gd name="T4" fmla="*/ 0 w 2631"/>
              <a:gd name="T5" fmla="*/ 0 h 635"/>
              <a:gd name="T6" fmla="*/ 4152900 w 2631"/>
              <a:gd name="T7" fmla="*/ 0 h 635"/>
              <a:gd name="T8" fmla="*/ 4152900 w 2631"/>
              <a:gd name="T9" fmla="*/ 695325 h 635"/>
              <a:gd name="T10" fmla="*/ 3865622 w 2631"/>
              <a:gd name="T11" fmla="*/ 695325 h 63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631"/>
              <a:gd name="T19" fmla="*/ 0 h 635"/>
              <a:gd name="T20" fmla="*/ 2631 w 2631"/>
              <a:gd name="T21" fmla="*/ 635 h 63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631" h="635">
                <a:moveTo>
                  <a:pt x="181" y="317"/>
                </a:moveTo>
                <a:lnTo>
                  <a:pt x="0" y="317"/>
                </a:lnTo>
                <a:lnTo>
                  <a:pt x="0" y="0"/>
                </a:lnTo>
                <a:lnTo>
                  <a:pt x="2631" y="0"/>
                </a:lnTo>
                <a:lnTo>
                  <a:pt x="2631" y="635"/>
                </a:lnTo>
                <a:lnTo>
                  <a:pt x="2449" y="63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368" name="Rectangle 11"/>
          <p:cNvSpPr>
            <a:spLocks noChangeArrowheads="1"/>
          </p:cNvSpPr>
          <p:nvPr/>
        </p:nvSpPr>
        <p:spPr bwMode="auto">
          <a:xfrm>
            <a:off x="5387975" y="2159000"/>
            <a:ext cx="142875" cy="873125"/>
          </a:xfrm>
          <a:prstGeom prst="rect">
            <a:avLst/>
          </a:prstGeom>
          <a:solidFill>
            <a:srgbClr val="77777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795588" y="1628775"/>
            <a:ext cx="1368425" cy="1403350"/>
            <a:chOff x="1701" y="1056"/>
            <a:chExt cx="862" cy="1240"/>
          </a:xfrm>
        </p:grpSpPr>
        <p:grpSp>
          <p:nvGrpSpPr>
            <p:cNvPr id="15382" name="Group 17"/>
            <p:cNvGrpSpPr>
              <a:grpSpLocks/>
            </p:cNvGrpSpPr>
            <p:nvPr/>
          </p:nvGrpSpPr>
          <p:grpSpPr bwMode="auto">
            <a:xfrm>
              <a:off x="1701" y="1525"/>
              <a:ext cx="862" cy="771"/>
              <a:chOff x="1701" y="2795"/>
              <a:chExt cx="862" cy="771"/>
            </a:xfrm>
          </p:grpSpPr>
          <p:sp>
            <p:nvSpPr>
              <p:cNvPr id="15385" name="Rectangle 6" descr="20 %"/>
              <p:cNvSpPr>
                <a:spLocks noChangeArrowheads="1"/>
              </p:cNvSpPr>
              <p:nvPr/>
            </p:nvSpPr>
            <p:spPr bwMode="auto">
              <a:xfrm>
                <a:off x="1701" y="2795"/>
                <a:ext cx="862" cy="771"/>
              </a:xfrm>
              <a:prstGeom prst="rect">
                <a:avLst/>
              </a:prstGeom>
              <a:pattFill prst="pct20">
                <a:fgClr>
                  <a:srgbClr val="777777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FR" sz="1800" baseline="0">
                  <a:latin typeface="Arial" charset="0"/>
                </a:endParaRPr>
              </a:p>
            </p:txBody>
          </p:sp>
          <p:sp>
            <p:nvSpPr>
              <p:cNvPr id="15386" name="Rectangle 15"/>
              <p:cNvSpPr>
                <a:spLocks noChangeArrowheads="1"/>
              </p:cNvSpPr>
              <p:nvPr/>
            </p:nvSpPr>
            <p:spPr bwMode="auto">
              <a:xfrm>
                <a:off x="2110" y="2795"/>
                <a:ext cx="404" cy="3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1800" baseline="0">
                    <a:latin typeface="Arial" charset="0"/>
                  </a:rPr>
                  <a:t>ZCE</a:t>
                </a:r>
              </a:p>
            </p:txBody>
          </p:sp>
        </p:grpSp>
        <p:sp>
          <p:nvSpPr>
            <p:cNvPr id="15383" name="Line 12"/>
            <p:cNvSpPr>
              <a:spLocks noChangeShapeType="1"/>
            </p:cNvSpPr>
            <p:nvPr/>
          </p:nvSpPr>
          <p:spPr bwMode="auto">
            <a:xfrm>
              <a:off x="2254" y="1056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384" name="Line 13"/>
            <p:cNvSpPr>
              <a:spLocks noChangeShapeType="1"/>
            </p:cNvSpPr>
            <p:nvPr/>
          </p:nvSpPr>
          <p:spPr bwMode="auto">
            <a:xfrm>
              <a:off x="2209" y="1162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5370" name="Line 7"/>
          <p:cNvSpPr>
            <a:spLocks noChangeShapeType="1"/>
          </p:cNvSpPr>
          <p:nvPr/>
        </p:nvSpPr>
        <p:spPr bwMode="auto">
          <a:xfrm>
            <a:off x="3443288" y="2159000"/>
            <a:ext cx="1587" cy="873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371" name="Text Box 8"/>
          <p:cNvSpPr txBox="1">
            <a:spLocks noChangeArrowheads="1"/>
          </p:cNvSpPr>
          <p:nvPr/>
        </p:nvSpPr>
        <p:spPr bwMode="auto">
          <a:xfrm>
            <a:off x="2363788" y="2671763"/>
            <a:ext cx="838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0" baseline="0">
                <a:latin typeface="Arial" charset="0"/>
              </a:rPr>
              <a:t>Zone P</a:t>
            </a:r>
          </a:p>
        </p:txBody>
      </p:sp>
      <p:sp>
        <p:nvSpPr>
          <p:cNvPr id="15372" name="Text Box 9"/>
          <p:cNvSpPr txBox="1">
            <a:spLocks noChangeArrowheads="1"/>
          </p:cNvSpPr>
          <p:nvPr/>
        </p:nvSpPr>
        <p:spPr bwMode="auto">
          <a:xfrm>
            <a:off x="4394200" y="2671763"/>
            <a:ext cx="8493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0" baseline="0">
                <a:latin typeface="Arial" charset="0"/>
              </a:rPr>
              <a:t>Zone N</a:t>
            </a:r>
          </a:p>
        </p:txBody>
      </p:sp>
      <p:graphicFrame>
        <p:nvGraphicFramePr>
          <p:cNvPr id="15362" name="Object 23"/>
          <p:cNvGraphicFramePr>
            <a:graphicFrameLocks noChangeAspect="1"/>
          </p:cNvGraphicFramePr>
          <p:nvPr>
            <p:ph idx="1"/>
          </p:nvPr>
        </p:nvGraphicFramePr>
        <p:xfrm>
          <a:off x="6712281" y="1871354"/>
          <a:ext cx="1498600" cy="450850"/>
        </p:xfrm>
        <a:graphic>
          <a:graphicData uri="http://schemas.openxmlformats.org/presentationml/2006/ole">
            <p:oleObj spid="_x0000_s15362" name="Équation" r:id="rId3" imgW="1307880" imgH="393480" progId="Equation.3">
              <p:embed/>
            </p:oleObj>
          </a:graphicData>
        </a:graphic>
      </p:graphicFrame>
      <p:sp>
        <p:nvSpPr>
          <p:cNvPr id="15373" name="Text Box 25"/>
          <p:cNvSpPr txBox="1">
            <a:spLocks noChangeArrowheads="1"/>
          </p:cNvSpPr>
          <p:nvPr/>
        </p:nvSpPr>
        <p:spPr bwMode="auto">
          <a:xfrm>
            <a:off x="6444208" y="2780928"/>
            <a:ext cx="202305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0" baseline="0" dirty="0" smtClean="0">
                <a:latin typeface="Arial" charset="0"/>
              </a:rPr>
              <a:t>(</a:t>
            </a:r>
            <a:r>
              <a:rPr lang="fr-FR" sz="1400" b="0" baseline="0" dirty="0" smtClean="0">
                <a:sym typeface="Symbol" pitchFamily="18" charset="2"/>
              </a:rPr>
              <a:t></a:t>
            </a:r>
            <a:r>
              <a:rPr lang="fr-FR" sz="1400" b="0" baseline="0" dirty="0" smtClean="0"/>
              <a:t> </a:t>
            </a:r>
            <a:r>
              <a:rPr lang="fr-FR" sz="1400" b="0" baseline="0" dirty="0" smtClean="0">
                <a:latin typeface="Arial" charset="0"/>
              </a:rPr>
              <a:t>~  </a:t>
            </a:r>
            <a:r>
              <a:rPr lang="fr-FR" sz="1400" b="0" baseline="0" dirty="0">
                <a:latin typeface="Arial" charset="0"/>
              </a:rPr>
              <a:t>1 A/W à 1.55 µm)</a:t>
            </a:r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922338" y="1477963"/>
            <a:ext cx="3937000" cy="1419225"/>
            <a:chOff x="581" y="931"/>
            <a:chExt cx="2480" cy="894"/>
          </a:xfrm>
        </p:grpSpPr>
        <p:grpSp>
          <p:nvGrpSpPr>
            <p:cNvPr id="15376" name="Group 22"/>
            <p:cNvGrpSpPr>
              <a:grpSpLocks/>
            </p:cNvGrpSpPr>
            <p:nvPr/>
          </p:nvGrpSpPr>
          <p:grpSpPr bwMode="auto">
            <a:xfrm>
              <a:off x="581" y="1480"/>
              <a:ext cx="2006" cy="345"/>
              <a:chOff x="521" y="1752"/>
              <a:chExt cx="2006" cy="345"/>
            </a:xfrm>
          </p:grpSpPr>
          <p:sp>
            <p:nvSpPr>
              <p:cNvPr id="15379" name="AutoShape 19"/>
              <p:cNvSpPr>
                <a:spLocks noChangeArrowheads="1"/>
              </p:cNvSpPr>
              <p:nvPr/>
            </p:nvSpPr>
            <p:spPr bwMode="auto">
              <a:xfrm>
                <a:off x="521" y="1752"/>
                <a:ext cx="576" cy="182"/>
              </a:xfrm>
              <a:prstGeom prst="lightningBol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380" name="Text Box 20"/>
              <p:cNvSpPr txBox="1">
                <a:spLocks noChangeArrowheads="1"/>
              </p:cNvSpPr>
              <p:nvPr/>
            </p:nvSpPr>
            <p:spPr bwMode="auto">
              <a:xfrm>
                <a:off x="1689" y="1797"/>
                <a:ext cx="41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1800" baseline="0">
                    <a:solidFill>
                      <a:srgbClr val="FF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 </a:t>
                </a:r>
                <a:r>
                  <a:rPr lang="fr-FR" sz="1800" baseline="0">
                    <a:solidFill>
                      <a:srgbClr val="FF0000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⊕</a:t>
                </a:r>
                <a:endParaRPr lang="fr-FR" sz="1800" baseline="0">
                  <a:solidFill>
                    <a:srgbClr val="FF0000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  <a:sym typeface="Symbol" pitchFamily="18" charset="2"/>
                </a:endParaRPr>
              </a:p>
            </p:txBody>
          </p:sp>
          <p:sp>
            <p:nvSpPr>
              <p:cNvPr id="15381" name="Text Box 21"/>
              <p:cNvSpPr txBox="1">
                <a:spLocks noChangeArrowheads="1"/>
              </p:cNvSpPr>
              <p:nvPr/>
            </p:nvSpPr>
            <p:spPr bwMode="auto">
              <a:xfrm>
                <a:off x="2114" y="1866"/>
                <a:ext cx="41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1800" baseline="0">
                    <a:solidFill>
                      <a:srgbClr val="FF0000"/>
                    </a:solidFill>
                    <a:latin typeface="Arial" charset="0"/>
                  </a:rPr>
                  <a:t>⊖ </a:t>
                </a:r>
                <a:r>
                  <a:rPr lang="fr-FR" sz="1800" baseline="0">
                    <a:solidFill>
                      <a:srgbClr val="FF0000"/>
                    </a:solidFill>
                    <a:latin typeface="Arial" charset="0"/>
                    <a:sym typeface="Symbol" pitchFamily="18" charset="2"/>
                  </a:rPr>
                  <a:t></a:t>
                </a:r>
              </a:p>
            </p:txBody>
          </p:sp>
        </p:grpSp>
        <p:sp>
          <p:nvSpPr>
            <p:cNvPr id="15377" name="Line 27"/>
            <p:cNvSpPr>
              <a:spLocks noChangeShapeType="1"/>
            </p:cNvSpPr>
            <p:nvPr/>
          </p:nvSpPr>
          <p:spPr bwMode="auto">
            <a:xfrm>
              <a:off x="2744" y="1182"/>
              <a:ext cx="3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378" name="Text Box 28"/>
            <p:cNvSpPr txBox="1">
              <a:spLocks noChangeArrowheads="1"/>
            </p:cNvSpPr>
            <p:nvPr/>
          </p:nvSpPr>
          <p:spPr bwMode="auto">
            <a:xfrm>
              <a:off x="2822" y="931"/>
              <a:ext cx="1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800" b="0" baseline="0">
                  <a:latin typeface="Arial" charset="0"/>
                </a:rPr>
                <a:t>I</a:t>
              </a:r>
            </a:p>
          </p:txBody>
        </p:sp>
      </p:grpSp>
      <p:sp>
        <p:nvSpPr>
          <p:cNvPr id="15375" name="Text Box 30"/>
          <p:cNvSpPr txBox="1">
            <a:spLocks noChangeArrowheads="1"/>
          </p:cNvSpPr>
          <p:nvPr/>
        </p:nvSpPr>
        <p:spPr bwMode="auto">
          <a:xfrm>
            <a:off x="1547813" y="4005263"/>
            <a:ext cx="5761037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800" baseline="0" dirty="0">
                <a:latin typeface="Arial" charset="0"/>
              </a:rPr>
              <a:t>Signal :</a:t>
            </a:r>
            <a:r>
              <a:rPr lang="fr-FR" sz="1800" b="0" baseline="0" dirty="0">
                <a:latin typeface="Arial" charset="0"/>
              </a:rPr>
              <a:t> </a:t>
            </a:r>
          </a:p>
          <a:p>
            <a:r>
              <a:rPr lang="fr-FR" sz="1800" b="0" baseline="0" dirty="0">
                <a:latin typeface="Arial" charset="0"/>
              </a:rPr>
              <a:t>      1 photon </a:t>
            </a:r>
            <a:r>
              <a:rPr lang="fr-FR" sz="1800" b="0" baseline="0" dirty="0">
                <a:latin typeface="Arial" charset="0"/>
                <a:sym typeface="Symbol" pitchFamily="18" charset="2"/>
              </a:rPr>
              <a:t> 1 e</a:t>
            </a:r>
            <a:r>
              <a:rPr lang="fr-FR" sz="1800" b="0" dirty="0">
                <a:latin typeface="Arial" charset="0"/>
                <a:sym typeface="Symbol" pitchFamily="18" charset="2"/>
              </a:rPr>
              <a:t>-</a:t>
            </a:r>
            <a:r>
              <a:rPr lang="fr-FR" sz="1800" b="0" baseline="0" dirty="0">
                <a:latin typeface="Arial" charset="0"/>
                <a:sym typeface="Symbol" pitchFamily="18" charset="2"/>
              </a:rPr>
              <a:t>             I  =   P</a:t>
            </a:r>
          </a:p>
          <a:p>
            <a:endParaRPr lang="fr-FR" sz="1800" b="0" baseline="0" dirty="0">
              <a:latin typeface="Arial" charset="0"/>
              <a:sym typeface="Symbol" pitchFamily="18" charset="2"/>
            </a:endParaRPr>
          </a:p>
          <a:p>
            <a:r>
              <a:rPr lang="fr-FR" sz="1800" baseline="0" dirty="0">
                <a:latin typeface="Arial" charset="0"/>
                <a:sym typeface="Symbol" pitchFamily="18" charset="2"/>
              </a:rPr>
              <a:t>Bruits :</a:t>
            </a:r>
          </a:p>
          <a:p>
            <a:pPr>
              <a:spcBef>
                <a:spcPts val="600"/>
              </a:spcBef>
            </a:pPr>
            <a:r>
              <a:rPr lang="fr-FR" sz="1600" b="0" baseline="0" dirty="0">
                <a:latin typeface="Arial" charset="0"/>
                <a:sym typeface="Symbol" pitchFamily="18" charset="2"/>
              </a:rPr>
              <a:t>    - Bruit thermique    </a:t>
            </a:r>
            <a:r>
              <a:rPr lang="fr-FR" sz="1600" b="0" baseline="0" dirty="0" err="1">
                <a:latin typeface="Arial" charset="0"/>
                <a:sym typeface="Symbol" pitchFamily="18" charset="2"/>
              </a:rPr>
              <a:t>N</a:t>
            </a:r>
            <a:r>
              <a:rPr lang="fr-FR" sz="1600" b="0" baseline="-25000" dirty="0" err="1">
                <a:latin typeface="Arial" charset="0"/>
                <a:sym typeface="Symbol" pitchFamily="18" charset="2"/>
              </a:rPr>
              <a:t>th</a:t>
            </a:r>
            <a:r>
              <a:rPr lang="fr-FR" sz="1600" b="0" baseline="0" dirty="0">
                <a:latin typeface="Arial" charset="0"/>
                <a:sym typeface="Symbol" pitchFamily="18" charset="2"/>
              </a:rPr>
              <a:t> = 4kT/</a:t>
            </a:r>
            <a:r>
              <a:rPr lang="fr-FR" sz="1600" b="0" baseline="0" dirty="0" err="1">
                <a:latin typeface="Arial" charset="0"/>
                <a:sym typeface="Symbol" pitchFamily="18" charset="2"/>
              </a:rPr>
              <a:t>R</a:t>
            </a:r>
            <a:r>
              <a:rPr lang="fr-FR" sz="1600" b="0" baseline="-25000" dirty="0" err="1">
                <a:latin typeface="Arial" charset="0"/>
                <a:sym typeface="Symbol" pitchFamily="18" charset="2"/>
              </a:rPr>
              <a:t>ch</a:t>
            </a:r>
            <a:endParaRPr lang="fr-FR" sz="1600" b="0" baseline="-25000" dirty="0">
              <a:latin typeface="Arial" charset="0"/>
              <a:sym typeface="Symbol" pitchFamily="18" charset="2"/>
            </a:endParaRPr>
          </a:p>
          <a:p>
            <a:pPr>
              <a:spcBef>
                <a:spcPts val="600"/>
              </a:spcBef>
            </a:pPr>
            <a:r>
              <a:rPr lang="fr-FR" sz="1600" b="0" baseline="0" dirty="0">
                <a:latin typeface="Arial" charset="0"/>
                <a:sym typeface="Symbol" pitchFamily="18" charset="2"/>
              </a:rPr>
              <a:t>    -</a:t>
            </a:r>
            <a:r>
              <a:rPr lang="fr-FR" sz="1600" b="0" baseline="-25000" dirty="0">
                <a:latin typeface="Arial" charset="0"/>
                <a:sym typeface="Symbol" pitchFamily="18" charset="2"/>
              </a:rPr>
              <a:t> </a:t>
            </a:r>
            <a:r>
              <a:rPr lang="fr-FR" sz="1600" b="0" baseline="0" dirty="0">
                <a:latin typeface="Arial" charset="0"/>
                <a:sym typeface="Symbol" pitchFamily="18" charset="2"/>
              </a:rPr>
              <a:t>Bruit de grenaille  </a:t>
            </a:r>
            <a:r>
              <a:rPr lang="fr-FR" sz="1600" b="0" baseline="0" dirty="0" err="1">
                <a:latin typeface="Arial" charset="0"/>
                <a:sym typeface="Symbol" pitchFamily="18" charset="2"/>
              </a:rPr>
              <a:t>N</a:t>
            </a:r>
            <a:r>
              <a:rPr lang="fr-FR" sz="1600" b="0" baseline="-25000" dirty="0" err="1">
                <a:latin typeface="Arial" charset="0"/>
                <a:sym typeface="Symbol" pitchFamily="18" charset="2"/>
              </a:rPr>
              <a:t>qn</a:t>
            </a:r>
            <a:r>
              <a:rPr lang="fr-FR" sz="1600" b="0" baseline="0" dirty="0">
                <a:latin typeface="Arial" charset="0"/>
                <a:sym typeface="Symbol" pitchFamily="18" charset="2"/>
              </a:rPr>
              <a:t> =  2e  P</a:t>
            </a:r>
          </a:p>
        </p:txBody>
      </p:sp>
      <p:graphicFrame>
        <p:nvGraphicFramePr>
          <p:cNvPr id="28" name="Object 23"/>
          <p:cNvGraphicFramePr>
            <a:graphicFrameLocks noChangeAspect="1"/>
          </p:cNvGraphicFramePr>
          <p:nvPr/>
        </p:nvGraphicFramePr>
        <p:xfrm>
          <a:off x="6660232" y="2315760"/>
          <a:ext cx="771082" cy="451520"/>
        </p:xfrm>
        <a:graphic>
          <a:graphicData uri="http://schemas.openxmlformats.org/presentationml/2006/ole">
            <p:oleObj spid="_x0000_s15363" name="Équation" r:id="rId4" imgW="672840" imgH="393480" progId="Equation.3">
              <p:embed/>
            </p:oleObj>
          </a:graphicData>
        </a:graphic>
      </p:graphicFrame>
      <p:sp>
        <p:nvSpPr>
          <p:cNvPr id="29" name="ZoneTexte 28"/>
          <p:cNvSpPr txBox="1"/>
          <p:nvPr/>
        </p:nvSpPr>
        <p:spPr>
          <a:xfrm>
            <a:off x="7343136" y="2430768"/>
            <a:ext cx="14217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0" dirty="0" smtClean="0">
                <a:latin typeface="Arial" pitchFamily="34" charset="0"/>
                <a:cs typeface="Arial" pitchFamily="34" charset="0"/>
              </a:rPr>
              <a:t>Sensibilité en A/W</a:t>
            </a:r>
            <a:endParaRPr lang="fr-FR" sz="1800" b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Rectangle 2"/>
          <p:cNvSpPr>
            <a:spLocks noGrp="1" noChangeArrowheads="1"/>
          </p:cNvSpPr>
          <p:nvPr>
            <p:ph type="title"/>
          </p:nvPr>
        </p:nvSpPr>
        <p:spPr>
          <a:xfrm>
            <a:off x="2484438" y="247650"/>
            <a:ext cx="5046662" cy="595313"/>
          </a:xfrm>
        </p:spPr>
        <p:txBody>
          <a:bodyPr/>
          <a:lstStyle/>
          <a:p>
            <a:pPr eaLnBrk="1" hangingPunct="1"/>
            <a:r>
              <a:rPr lang="fr-FR" sz="2400" b="1" smtClean="0">
                <a:latin typeface="Arial" charset="0"/>
              </a:rPr>
              <a:t>Puissance minimum détectable</a:t>
            </a:r>
            <a:endParaRPr lang="fr-FR" sz="2400" smtClean="0">
              <a:latin typeface="Arial" charset="0"/>
            </a:endParaRPr>
          </a:p>
        </p:txBody>
      </p:sp>
      <p:pic>
        <p:nvPicPr>
          <p:cNvPr id="16393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9443" y="1655364"/>
            <a:ext cx="3451147" cy="165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394" name="Group 32"/>
          <p:cNvGrpSpPr>
            <a:grpSpLocks/>
          </p:cNvGrpSpPr>
          <p:nvPr/>
        </p:nvGrpSpPr>
        <p:grpSpPr bwMode="auto">
          <a:xfrm>
            <a:off x="854255" y="2038794"/>
            <a:ext cx="863600" cy="835025"/>
            <a:chOff x="249" y="1679"/>
            <a:chExt cx="635" cy="582"/>
          </a:xfrm>
        </p:grpSpPr>
        <p:sp>
          <p:nvSpPr>
            <p:cNvPr id="16400" name="Freeform 24"/>
            <p:cNvSpPr>
              <a:spLocks/>
            </p:cNvSpPr>
            <p:nvPr/>
          </p:nvSpPr>
          <p:spPr bwMode="auto">
            <a:xfrm>
              <a:off x="249" y="1679"/>
              <a:ext cx="221" cy="291"/>
            </a:xfrm>
            <a:custGeom>
              <a:avLst/>
              <a:gdLst>
                <a:gd name="T0" fmla="*/ 0 w 358"/>
                <a:gd name="T1" fmla="*/ 161 h 103"/>
                <a:gd name="T2" fmla="*/ 45 w 358"/>
                <a:gd name="T3" fmla="*/ 110 h 103"/>
                <a:gd name="T4" fmla="*/ 51 w 358"/>
                <a:gd name="T5" fmla="*/ 237 h 103"/>
                <a:gd name="T6" fmla="*/ 79 w 358"/>
                <a:gd name="T7" fmla="*/ 110 h 103"/>
                <a:gd name="T8" fmla="*/ 90 w 358"/>
                <a:gd name="T9" fmla="*/ 186 h 103"/>
                <a:gd name="T10" fmla="*/ 119 w 358"/>
                <a:gd name="T11" fmla="*/ 161 h 103"/>
                <a:gd name="T12" fmla="*/ 135 w 358"/>
                <a:gd name="T13" fmla="*/ 136 h 103"/>
                <a:gd name="T14" fmla="*/ 147 w 358"/>
                <a:gd name="T15" fmla="*/ 291 h 103"/>
                <a:gd name="T16" fmla="*/ 175 w 358"/>
                <a:gd name="T17" fmla="*/ 212 h 103"/>
                <a:gd name="T18" fmla="*/ 164 w 358"/>
                <a:gd name="T19" fmla="*/ 136 h 103"/>
                <a:gd name="T20" fmla="*/ 198 w 358"/>
                <a:gd name="T21" fmla="*/ 161 h 103"/>
                <a:gd name="T22" fmla="*/ 214 w 358"/>
                <a:gd name="T23" fmla="*/ 85 h 10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58"/>
                <a:gd name="T37" fmla="*/ 0 h 103"/>
                <a:gd name="T38" fmla="*/ 358 w 358"/>
                <a:gd name="T39" fmla="*/ 103 h 10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58" h="103">
                  <a:moveTo>
                    <a:pt x="0" y="57"/>
                  </a:moveTo>
                  <a:cubicBezTo>
                    <a:pt x="17" y="31"/>
                    <a:pt x="26" y="0"/>
                    <a:pt x="73" y="39"/>
                  </a:cubicBezTo>
                  <a:cubicBezTo>
                    <a:pt x="85" y="49"/>
                    <a:pt x="79" y="69"/>
                    <a:pt x="82" y="84"/>
                  </a:cubicBezTo>
                  <a:cubicBezTo>
                    <a:pt x="88" y="76"/>
                    <a:pt x="111" y="36"/>
                    <a:pt x="128" y="39"/>
                  </a:cubicBezTo>
                  <a:cubicBezTo>
                    <a:pt x="139" y="41"/>
                    <a:pt x="140" y="57"/>
                    <a:pt x="146" y="66"/>
                  </a:cubicBezTo>
                  <a:cubicBezTo>
                    <a:pt x="161" y="63"/>
                    <a:pt x="177" y="61"/>
                    <a:pt x="192" y="57"/>
                  </a:cubicBezTo>
                  <a:cubicBezTo>
                    <a:pt x="201" y="55"/>
                    <a:pt x="210" y="44"/>
                    <a:pt x="219" y="48"/>
                  </a:cubicBezTo>
                  <a:cubicBezTo>
                    <a:pt x="221" y="49"/>
                    <a:pt x="238" y="102"/>
                    <a:pt x="238" y="103"/>
                  </a:cubicBezTo>
                  <a:cubicBezTo>
                    <a:pt x="247" y="100"/>
                    <a:pt x="283" y="93"/>
                    <a:pt x="283" y="75"/>
                  </a:cubicBezTo>
                  <a:cubicBezTo>
                    <a:pt x="283" y="64"/>
                    <a:pt x="255" y="53"/>
                    <a:pt x="265" y="48"/>
                  </a:cubicBezTo>
                  <a:cubicBezTo>
                    <a:pt x="282" y="40"/>
                    <a:pt x="302" y="54"/>
                    <a:pt x="320" y="57"/>
                  </a:cubicBezTo>
                  <a:cubicBezTo>
                    <a:pt x="358" y="70"/>
                    <a:pt x="347" y="75"/>
                    <a:pt x="347" y="30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01" name="Freeform 25"/>
            <p:cNvSpPr>
              <a:spLocks/>
            </p:cNvSpPr>
            <p:nvPr/>
          </p:nvSpPr>
          <p:spPr bwMode="auto">
            <a:xfrm>
              <a:off x="461" y="2042"/>
              <a:ext cx="197" cy="219"/>
            </a:xfrm>
            <a:custGeom>
              <a:avLst/>
              <a:gdLst>
                <a:gd name="T0" fmla="*/ 0 w 384"/>
                <a:gd name="T1" fmla="*/ 183 h 55"/>
                <a:gd name="T2" fmla="*/ 80 w 384"/>
                <a:gd name="T3" fmla="*/ 72 h 55"/>
                <a:gd name="T4" fmla="*/ 131 w 384"/>
                <a:gd name="T5" fmla="*/ 143 h 55"/>
                <a:gd name="T6" fmla="*/ 164 w 384"/>
                <a:gd name="T7" fmla="*/ 219 h 55"/>
                <a:gd name="T8" fmla="*/ 197 w 384"/>
                <a:gd name="T9" fmla="*/ 0 h 55"/>
                <a:gd name="T10" fmla="*/ 192 w 384"/>
                <a:gd name="T11" fmla="*/ 108 h 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4"/>
                <a:gd name="T19" fmla="*/ 0 h 55"/>
                <a:gd name="T20" fmla="*/ 384 w 384"/>
                <a:gd name="T21" fmla="*/ 55 h 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4" h="55">
                  <a:moveTo>
                    <a:pt x="0" y="46"/>
                  </a:moveTo>
                  <a:cubicBezTo>
                    <a:pt x="51" y="27"/>
                    <a:pt x="101" y="24"/>
                    <a:pt x="155" y="18"/>
                  </a:cubicBezTo>
                  <a:cubicBezTo>
                    <a:pt x="222" y="40"/>
                    <a:pt x="168" y="52"/>
                    <a:pt x="256" y="36"/>
                  </a:cubicBezTo>
                  <a:cubicBezTo>
                    <a:pt x="295" y="10"/>
                    <a:pt x="305" y="8"/>
                    <a:pt x="320" y="55"/>
                  </a:cubicBezTo>
                  <a:cubicBezTo>
                    <a:pt x="332" y="18"/>
                    <a:pt x="348" y="12"/>
                    <a:pt x="384" y="0"/>
                  </a:cubicBezTo>
                  <a:cubicBezTo>
                    <a:pt x="381" y="9"/>
                    <a:pt x="375" y="27"/>
                    <a:pt x="375" y="27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02" name="Freeform 26"/>
            <p:cNvSpPr>
              <a:spLocks/>
            </p:cNvSpPr>
            <p:nvPr/>
          </p:nvSpPr>
          <p:spPr bwMode="auto">
            <a:xfrm>
              <a:off x="657" y="1688"/>
              <a:ext cx="227" cy="219"/>
            </a:xfrm>
            <a:custGeom>
              <a:avLst/>
              <a:gdLst>
                <a:gd name="T0" fmla="*/ 0 w 494"/>
                <a:gd name="T1" fmla="*/ 143 h 127"/>
                <a:gd name="T2" fmla="*/ 34 w 494"/>
                <a:gd name="T3" fmla="*/ 112 h 127"/>
                <a:gd name="T4" fmla="*/ 51 w 494"/>
                <a:gd name="T5" fmla="*/ 112 h 127"/>
                <a:gd name="T6" fmla="*/ 63 w 494"/>
                <a:gd name="T7" fmla="*/ 128 h 127"/>
                <a:gd name="T8" fmla="*/ 88 w 494"/>
                <a:gd name="T9" fmla="*/ 97 h 127"/>
                <a:gd name="T10" fmla="*/ 139 w 494"/>
                <a:gd name="T11" fmla="*/ 66 h 127"/>
                <a:gd name="T12" fmla="*/ 160 w 494"/>
                <a:gd name="T13" fmla="*/ 207 h 127"/>
                <a:gd name="T14" fmla="*/ 181 w 494"/>
                <a:gd name="T15" fmla="*/ 191 h 127"/>
                <a:gd name="T16" fmla="*/ 185 w 494"/>
                <a:gd name="T17" fmla="*/ 143 h 127"/>
                <a:gd name="T18" fmla="*/ 198 w 494"/>
                <a:gd name="T19" fmla="*/ 128 h 127"/>
                <a:gd name="T20" fmla="*/ 202 w 494"/>
                <a:gd name="T21" fmla="*/ 112 h 127"/>
                <a:gd name="T22" fmla="*/ 227 w 494"/>
                <a:gd name="T23" fmla="*/ 160 h 12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94"/>
                <a:gd name="T37" fmla="*/ 0 h 127"/>
                <a:gd name="T38" fmla="*/ 494 w 494"/>
                <a:gd name="T39" fmla="*/ 127 h 12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94" h="127">
                  <a:moveTo>
                    <a:pt x="0" y="83"/>
                  </a:moveTo>
                  <a:cubicBezTo>
                    <a:pt x="27" y="57"/>
                    <a:pt x="38" y="54"/>
                    <a:pt x="74" y="65"/>
                  </a:cubicBezTo>
                  <a:cubicBezTo>
                    <a:pt x="106" y="18"/>
                    <a:pt x="78" y="40"/>
                    <a:pt x="110" y="65"/>
                  </a:cubicBezTo>
                  <a:cubicBezTo>
                    <a:pt x="118" y="71"/>
                    <a:pt x="129" y="71"/>
                    <a:pt x="138" y="74"/>
                  </a:cubicBezTo>
                  <a:cubicBezTo>
                    <a:pt x="172" y="127"/>
                    <a:pt x="180" y="104"/>
                    <a:pt x="192" y="56"/>
                  </a:cubicBezTo>
                  <a:cubicBezTo>
                    <a:pt x="241" y="66"/>
                    <a:pt x="260" y="66"/>
                    <a:pt x="302" y="38"/>
                  </a:cubicBezTo>
                  <a:cubicBezTo>
                    <a:pt x="320" y="65"/>
                    <a:pt x="330" y="93"/>
                    <a:pt x="348" y="120"/>
                  </a:cubicBezTo>
                  <a:cubicBezTo>
                    <a:pt x="363" y="117"/>
                    <a:pt x="381" y="120"/>
                    <a:pt x="394" y="111"/>
                  </a:cubicBezTo>
                  <a:cubicBezTo>
                    <a:pt x="402" y="106"/>
                    <a:pt x="396" y="90"/>
                    <a:pt x="403" y="83"/>
                  </a:cubicBezTo>
                  <a:cubicBezTo>
                    <a:pt x="410" y="76"/>
                    <a:pt x="421" y="77"/>
                    <a:pt x="430" y="74"/>
                  </a:cubicBezTo>
                  <a:cubicBezTo>
                    <a:pt x="453" y="4"/>
                    <a:pt x="452" y="0"/>
                    <a:pt x="439" y="65"/>
                  </a:cubicBezTo>
                  <a:cubicBezTo>
                    <a:pt x="462" y="87"/>
                    <a:pt x="463" y="109"/>
                    <a:pt x="494" y="93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03" name="Line 28"/>
            <p:cNvSpPr>
              <a:spLocks noChangeShapeType="1"/>
            </p:cNvSpPr>
            <p:nvPr/>
          </p:nvSpPr>
          <p:spPr bwMode="auto">
            <a:xfrm>
              <a:off x="461" y="1828"/>
              <a:ext cx="0" cy="37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04" name="Line 29"/>
            <p:cNvSpPr>
              <a:spLocks noChangeShapeType="1"/>
            </p:cNvSpPr>
            <p:nvPr/>
          </p:nvSpPr>
          <p:spPr bwMode="auto">
            <a:xfrm>
              <a:off x="665" y="1808"/>
              <a:ext cx="0" cy="37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6395" name="Text Box 31"/>
          <p:cNvSpPr txBox="1">
            <a:spLocks noChangeArrowheads="1"/>
          </p:cNvSpPr>
          <p:nvPr/>
        </p:nvSpPr>
        <p:spPr bwMode="auto">
          <a:xfrm>
            <a:off x="1875017" y="1845681"/>
            <a:ext cx="803275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009900"/>
                </a:solidFill>
                <a:latin typeface="Arial" charset="0"/>
              </a:rPr>
              <a:t>Filtrage</a:t>
            </a:r>
          </a:p>
        </p:txBody>
      </p:sp>
      <p:sp>
        <p:nvSpPr>
          <p:cNvPr id="16396" name="AutoShape 33"/>
          <p:cNvSpPr>
            <a:spLocks noChangeArrowheads="1"/>
          </p:cNvSpPr>
          <p:nvPr/>
        </p:nvSpPr>
        <p:spPr bwMode="auto">
          <a:xfrm flipH="1">
            <a:off x="2014717" y="2356294"/>
            <a:ext cx="576263" cy="142875"/>
          </a:xfrm>
          <a:prstGeom prst="leftArrow">
            <a:avLst>
              <a:gd name="adj1" fmla="val 50000"/>
              <a:gd name="adj2" fmla="val 100833"/>
            </a:avLst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533400" y="3727200"/>
            <a:ext cx="4016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sz="1600" baseline="0" dirty="0" smtClean="0">
                <a:latin typeface="Arial" charset="0"/>
              </a:rPr>
              <a:t> Photodiode </a:t>
            </a:r>
            <a:r>
              <a:rPr lang="fr-FR" sz="1600" baseline="0" dirty="0">
                <a:latin typeface="Arial" charset="0"/>
              </a:rPr>
              <a:t>PIN —&gt; </a:t>
            </a:r>
            <a:r>
              <a:rPr lang="fr-FR" sz="1600" baseline="0" dirty="0" err="1">
                <a:latin typeface="Arial" charset="0"/>
              </a:rPr>
              <a:t>i</a:t>
            </a:r>
            <a:r>
              <a:rPr lang="fr-FR" sz="1600" baseline="-25000" dirty="0" err="1">
                <a:latin typeface="Arial" charset="0"/>
              </a:rPr>
              <a:t>qn</a:t>
            </a:r>
            <a:r>
              <a:rPr lang="fr-FR" sz="1600" baseline="0" dirty="0">
                <a:latin typeface="Arial" charset="0"/>
              </a:rPr>
              <a:t> &lt;&lt; </a:t>
            </a:r>
            <a:r>
              <a:rPr lang="fr-FR" sz="1600" baseline="0" dirty="0" err="1">
                <a:latin typeface="Arial" charset="0"/>
              </a:rPr>
              <a:t>i</a:t>
            </a:r>
            <a:r>
              <a:rPr lang="fr-FR" sz="1600" baseline="-25000" dirty="0" err="1">
                <a:latin typeface="Arial" charset="0"/>
              </a:rPr>
              <a:t>th</a:t>
            </a:r>
            <a:endParaRPr lang="fr-FR" sz="2400" baseline="-25000" dirty="0">
              <a:latin typeface="Arial" charset="0"/>
            </a:endParaRPr>
          </a:p>
        </p:txBody>
      </p:sp>
      <p:pic>
        <p:nvPicPr>
          <p:cNvPr id="26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861048"/>
            <a:ext cx="3312368" cy="2489388"/>
          </a:xfrm>
          <a:prstGeom prst="rect">
            <a:avLst/>
          </a:prstGeom>
          <a:noFill/>
        </p:spPr>
      </p:pic>
      <p:sp>
        <p:nvSpPr>
          <p:cNvPr id="16392" name="Text Box 5"/>
          <p:cNvSpPr txBox="1">
            <a:spLocks noChangeArrowheads="1"/>
          </p:cNvSpPr>
          <p:nvPr/>
        </p:nvSpPr>
        <p:spPr bwMode="auto">
          <a:xfrm>
            <a:off x="539750" y="1311674"/>
            <a:ext cx="41846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800" baseline="0" dirty="0">
                <a:latin typeface="Arial" charset="0"/>
              </a:rPr>
              <a:t>Densité de probabilité du signal reçu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175961" y="1988840"/>
            <a:ext cx="2822850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400" b="0" baseline="0" dirty="0">
                <a:latin typeface="Arial" charset="0"/>
              </a:rPr>
              <a:t>En réception, un comparateur à seuil régénère le </a:t>
            </a:r>
            <a:r>
              <a:rPr lang="fr-FR" sz="1400" b="0" baseline="0" dirty="0" smtClean="0">
                <a:latin typeface="Arial" charset="0"/>
              </a:rPr>
              <a:t>signal</a:t>
            </a:r>
          </a:p>
          <a:p>
            <a:pPr>
              <a:lnSpc>
                <a:spcPct val="50000"/>
              </a:lnSpc>
            </a:pPr>
            <a:endParaRPr lang="fr-FR" sz="1400" b="0" baseline="0" dirty="0">
              <a:latin typeface="Arial" charset="0"/>
            </a:endParaRPr>
          </a:p>
          <a:p>
            <a:r>
              <a:rPr lang="fr-FR" sz="1400" b="0" baseline="0" dirty="0">
                <a:latin typeface="Arial" charset="0"/>
              </a:rPr>
              <a:t>La présence de bruit engendre l’apparition d’erreur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115616" y="4859110"/>
            <a:ext cx="28392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 b="0" baseline="0" dirty="0">
                <a:latin typeface="Arial" charset="0"/>
              </a:rPr>
              <a:t>Seuil de réception typique</a:t>
            </a: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590084" y="1820316"/>
            <a:ext cx="1221809" cy="2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  <a:latin typeface="Arial" charset="0"/>
              </a:rPr>
              <a:t>Signal bruité</a:t>
            </a:r>
            <a:endParaRPr lang="fr-FR" sz="2000" dirty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595313" y="2636838"/>
            <a:ext cx="8153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3600" baseline="0" dirty="0" smtClean="0">
                <a:solidFill>
                  <a:schemeClr val="tx2"/>
                </a:solidFill>
                <a:latin typeface="Arial" charset="0"/>
              </a:rPr>
              <a:t>Amplification </a:t>
            </a:r>
            <a:r>
              <a:rPr lang="fr-FR" sz="3600" baseline="0" dirty="0">
                <a:solidFill>
                  <a:schemeClr val="tx2"/>
                </a:solidFill>
                <a:latin typeface="Arial" charset="0"/>
              </a:rPr>
              <a:t>optique</a:t>
            </a:r>
            <a:endParaRPr lang="en-GB" sz="3600" baseline="0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899592" y="5301209"/>
            <a:ext cx="792088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fr-FR" sz="1600" baseline="0" dirty="0">
                <a:latin typeface="Arial" charset="0"/>
              </a:rPr>
              <a:t>Conclusion </a:t>
            </a:r>
          </a:p>
          <a:p>
            <a:pPr eaLnBrk="0" hangingPunct="0">
              <a:lnSpc>
                <a:spcPct val="150000"/>
              </a:lnSpc>
            </a:pPr>
            <a:r>
              <a:rPr lang="fr-FR" sz="1600" b="0" baseline="0" dirty="0">
                <a:latin typeface="Arial" charset="0"/>
              </a:rPr>
              <a:t>    </a:t>
            </a:r>
            <a:r>
              <a:rPr lang="fr-FR" sz="1600" b="0" baseline="0" dirty="0">
                <a:latin typeface="Arial" charset="0"/>
                <a:sym typeface="Symbol" pitchFamily="18" charset="2"/>
              </a:rPr>
              <a:t>  </a:t>
            </a:r>
            <a:r>
              <a:rPr lang="fr-FR" sz="1600" b="0" baseline="0" dirty="0">
                <a:latin typeface="Arial" charset="0"/>
              </a:rPr>
              <a:t>Apparition de nouvelles composantes de </a:t>
            </a:r>
            <a:r>
              <a:rPr lang="fr-FR" sz="1600" b="0" baseline="0" dirty="0" smtClean="0">
                <a:latin typeface="Arial" charset="0"/>
              </a:rPr>
              <a:t>bruit  (termes en  </a:t>
            </a:r>
            <a:r>
              <a:rPr lang="fr-FR" sz="1600" b="0" baseline="0" dirty="0" err="1" smtClean="0">
                <a:latin typeface="Arial" charset="0"/>
              </a:rPr>
              <a:t>E</a:t>
            </a:r>
            <a:r>
              <a:rPr lang="fr-FR" sz="1600" b="0" baseline="-25000" dirty="0" err="1" smtClean="0">
                <a:latin typeface="Arial" charset="0"/>
              </a:rPr>
              <a:t>s</a:t>
            </a:r>
            <a:r>
              <a:rPr lang="fr-FR" sz="1600" b="0" baseline="0" dirty="0" err="1" smtClean="0">
                <a:latin typeface="Arial" charset="0"/>
              </a:rPr>
              <a:t>E</a:t>
            </a:r>
            <a:r>
              <a:rPr lang="fr-FR" sz="1600" b="0" baseline="-25000" dirty="0" err="1" smtClean="0">
                <a:latin typeface="Arial" charset="0"/>
              </a:rPr>
              <a:t>b</a:t>
            </a:r>
            <a:r>
              <a:rPr lang="fr-FR" sz="1600" b="0" dirty="0" smtClean="0">
                <a:latin typeface="Arial" charset="0"/>
              </a:rPr>
              <a:t>* </a:t>
            </a:r>
            <a:r>
              <a:rPr lang="fr-FR" sz="1600" b="0" baseline="0" dirty="0" smtClean="0">
                <a:latin typeface="Arial" charset="0"/>
              </a:rPr>
              <a:t> et </a:t>
            </a:r>
            <a:r>
              <a:rPr lang="fr-FR" sz="1600" b="0" baseline="0" dirty="0" err="1" smtClean="0">
                <a:latin typeface="Arial" charset="0"/>
              </a:rPr>
              <a:t>E</a:t>
            </a:r>
            <a:r>
              <a:rPr lang="fr-FR" sz="1600" b="0" baseline="-25000" dirty="0" err="1" smtClean="0">
                <a:latin typeface="Arial" charset="0"/>
              </a:rPr>
              <a:t>b</a:t>
            </a:r>
            <a:r>
              <a:rPr lang="fr-FR" sz="1600" b="0" baseline="0" dirty="0" err="1" smtClean="0">
                <a:latin typeface="Arial" charset="0"/>
              </a:rPr>
              <a:t>E</a:t>
            </a:r>
            <a:r>
              <a:rPr lang="fr-FR" sz="1600" b="0" baseline="-25000" dirty="0" err="1" smtClean="0">
                <a:latin typeface="Arial" charset="0"/>
              </a:rPr>
              <a:t>b</a:t>
            </a:r>
            <a:r>
              <a:rPr lang="fr-FR" sz="1600" b="0" dirty="0" smtClean="0">
                <a:latin typeface="Arial" charset="0"/>
              </a:rPr>
              <a:t>*</a:t>
            </a:r>
            <a:r>
              <a:rPr lang="fr-FR" sz="1600" b="0" baseline="0" dirty="0" smtClean="0">
                <a:latin typeface="Arial" charset="0"/>
              </a:rPr>
              <a:t>)</a:t>
            </a:r>
            <a:r>
              <a:rPr lang="fr-FR" sz="1600" b="0" dirty="0" smtClean="0">
                <a:latin typeface="Arial" charset="0"/>
              </a:rPr>
              <a:t> </a:t>
            </a:r>
            <a:endParaRPr lang="fr-FR" sz="1600" b="0" baseline="0" dirty="0" smtClean="0">
              <a:latin typeface="Arial" charset="0"/>
            </a:endParaRPr>
          </a:p>
          <a:p>
            <a:pPr eaLnBrk="0" hangingPunct="0"/>
            <a:r>
              <a:rPr lang="fr-FR" sz="1600" b="0" baseline="0" dirty="0" smtClean="0">
                <a:latin typeface="Arial" charset="0"/>
              </a:rPr>
              <a:t>    </a:t>
            </a:r>
            <a:r>
              <a:rPr lang="fr-FR" sz="1600" b="0" baseline="0" dirty="0" smtClean="0">
                <a:latin typeface="Arial" charset="0"/>
                <a:sym typeface="Symbol" pitchFamily="18" charset="2"/>
              </a:rPr>
              <a:t>  Gain en sensibilité si bruit thermique &lt;&lt; Bruit de battement Signal-ASE</a:t>
            </a:r>
            <a:endParaRPr lang="fr-FR" sz="1600" b="0" baseline="0" dirty="0" smtClean="0">
              <a:latin typeface="Arial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254000"/>
            <a:ext cx="6624736" cy="595313"/>
          </a:xfrm>
        </p:spPr>
        <p:txBody>
          <a:bodyPr/>
          <a:lstStyle/>
          <a:p>
            <a:pPr eaLnBrk="1" hangingPunct="1"/>
            <a:r>
              <a:rPr lang="fr-FR" sz="2400" b="1" dirty="0" smtClean="0">
                <a:latin typeface="Arial" charset="0"/>
              </a:rPr>
              <a:t>Pré-amplification optique :</a:t>
            </a:r>
            <a:br>
              <a:rPr lang="fr-FR" sz="2400" b="1" dirty="0" smtClean="0">
                <a:latin typeface="Arial" charset="0"/>
              </a:rPr>
            </a:br>
            <a:r>
              <a:rPr lang="fr-FR" sz="2000" b="1" i="1" dirty="0" smtClean="0">
                <a:latin typeface="Arial" charset="0"/>
              </a:rPr>
              <a:t>Amélioration de la sensibilité du récepteur </a:t>
            </a:r>
            <a:endParaRPr lang="fr-FR" sz="2000" i="1" dirty="0" smtClean="0">
              <a:latin typeface="Arial" charset="0"/>
            </a:endParaRPr>
          </a:p>
        </p:txBody>
      </p:sp>
      <p:graphicFrame>
        <p:nvGraphicFramePr>
          <p:cNvPr id="17410" name="Object 3"/>
          <p:cNvGraphicFramePr>
            <a:graphicFrameLocks noChangeAspect="1"/>
          </p:cNvGraphicFramePr>
          <p:nvPr/>
        </p:nvGraphicFramePr>
        <p:xfrm>
          <a:off x="6372200" y="1772816"/>
          <a:ext cx="2376264" cy="438768"/>
        </p:xfrm>
        <a:graphic>
          <a:graphicData uri="http://schemas.openxmlformats.org/presentationml/2006/ole">
            <p:oleObj spid="_x0000_s17410" name="Equation" r:id="rId3" imgW="1511280" imgH="279360" progId="">
              <p:embed/>
            </p:oleObj>
          </a:graphicData>
        </a:graphic>
      </p:graphicFrame>
      <p:grpSp>
        <p:nvGrpSpPr>
          <p:cNvPr id="17414" name="Group 6"/>
          <p:cNvGrpSpPr>
            <a:grpSpLocks/>
          </p:cNvGrpSpPr>
          <p:nvPr/>
        </p:nvGrpSpPr>
        <p:grpSpPr bwMode="auto">
          <a:xfrm>
            <a:off x="1214438" y="1951038"/>
            <a:ext cx="2871787" cy="227012"/>
            <a:chOff x="765" y="1233"/>
            <a:chExt cx="1809" cy="143"/>
          </a:xfrm>
        </p:grpSpPr>
        <p:sp>
          <p:nvSpPr>
            <p:cNvPr id="17549" name="Freeform 7"/>
            <p:cNvSpPr>
              <a:spLocks/>
            </p:cNvSpPr>
            <p:nvPr/>
          </p:nvSpPr>
          <p:spPr bwMode="auto">
            <a:xfrm>
              <a:off x="2446" y="1233"/>
              <a:ext cx="128" cy="143"/>
            </a:xfrm>
            <a:custGeom>
              <a:avLst/>
              <a:gdLst>
                <a:gd name="T0" fmla="*/ 128 w 128"/>
                <a:gd name="T1" fmla="*/ 74 h 143"/>
                <a:gd name="T2" fmla="*/ 0 w 128"/>
                <a:gd name="T3" fmla="*/ 143 h 143"/>
                <a:gd name="T4" fmla="*/ 0 w 128"/>
                <a:gd name="T5" fmla="*/ 74 h 143"/>
                <a:gd name="T6" fmla="*/ 0 w 128"/>
                <a:gd name="T7" fmla="*/ 0 h 143"/>
                <a:gd name="T8" fmla="*/ 128 w 128"/>
                <a:gd name="T9" fmla="*/ 74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143"/>
                <a:gd name="T17" fmla="*/ 128 w 128"/>
                <a:gd name="T18" fmla="*/ 143 h 1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143">
                  <a:moveTo>
                    <a:pt x="128" y="74"/>
                  </a:moveTo>
                  <a:lnTo>
                    <a:pt x="0" y="143"/>
                  </a:lnTo>
                  <a:lnTo>
                    <a:pt x="0" y="74"/>
                  </a:lnTo>
                  <a:lnTo>
                    <a:pt x="0" y="0"/>
                  </a:lnTo>
                  <a:lnTo>
                    <a:pt x="128" y="74"/>
                  </a:lnTo>
                  <a:close/>
                </a:path>
              </a:pathLst>
            </a:custGeom>
            <a:solidFill>
              <a:srgbClr val="000000"/>
            </a:solidFill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550" name="Line 8"/>
            <p:cNvSpPr>
              <a:spLocks noChangeShapeType="1"/>
            </p:cNvSpPr>
            <p:nvPr/>
          </p:nvSpPr>
          <p:spPr bwMode="auto">
            <a:xfrm>
              <a:off x="765" y="1307"/>
              <a:ext cx="1681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7415" name="Group 9"/>
          <p:cNvGrpSpPr>
            <a:grpSpLocks/>
          </p:cNvGrpSpPr>
          <p:nvPr/>
        </p:nvGrpSpPr>
        <p:grpSpPr bwMode="auto">
          <a:xfrm>
            <a:off x="4216400" y="1835150"/>
            <a:ext cx="173038" cy="425450"/>
            <a:chOff x="2656" y="1156"/>
            <a:chExt cx="109" cy="268"/>
          </a:xfrm>
        </p:grpSpPr>
        <p:sp>
          <p:nvSpPr>
            <p:cNvPr id="17546" name="Freeform 10"/>
            <p:cNvSpPr>
              <a:spLocks/>
            </p:cNvSpPr>
            <p:nvPr/>
          </p:nvSpPr>
          <p:spPr bwMode="auto">
            <a:xfrm>
              <a:off x="2656" y="1249"/>
              <a:ext cx="101" cy="84"/>
            </a:xfrm>
            <a:custGeom>
              <a:avLst/>
              <a:gdLst>
                <a:gd name="T0" fmla="*/ 51 w 101"/>
                <a:gd name="T1" fmla="*/ 84 h 84"/>
                <a:gd name="T2" fmla="*/ 0 w 101"/>
                <a:gd name="T3" fmla="*/ 0 h 84"/>
                <a:gd name="T4" fmla="*/ 101 w 101"/>
                <a:gd name="T5" fmla="*/ 0 h 84"/>
                <a:gd name="T6" fmla="*/ 51 w 101"/>
                <a:gd name="T7" fmla="*/ 84 h 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1"/>
                <a:gd name="T13" fmla="*/ 0 h 84"/>
                <a:gd name="T14" fmla="*/ 101 w 101"/>
                <a:gd name="T15" fmla="*/ 84 h 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1" h="84">
                  <a:moveTo>
                    <a:pt x="51" y="84"/>
                  </a:moveTo>
                  <a:lnTo>
                    <a:pt x="0" y="0"/>
                  </a:lnTo>
                  <a:lnTo>
                    <a:pt x="101" y="0"/>
                  </a:lnTo>
                  <a:lnTo>
                    <a:pt x="51" y="84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547" name="Line 11"/>
            <p:cNvSpPr>
              <a:spLocks noChangeShapeType="1"/>
            </p:cNvSpPr>
            <p:nvPr/>
          </p:nvSpPr>
          <p:spPr bwMode="auto">
            <a:xfrm>
              <a:off x="2656" y="1333"/>
              <a:ext cx="109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548" name="Line 12"/>
            <p:cNvSpPr>
              <a:spLocks noChangeShapeType="1"/>
            </p:cNvSpPr>
            <p:nvPr/>
          </p:nvSpPr>
          <p:spPr bwMode="auto">
            <a:xfrm flipV="1">
              <a:off x="2707" y="1156"/>
              <a:ext cx="1" cy="26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7416" name="Group 13"/>
          <p:cNvGrpSpPr>
            <a:grpSpLocks/>
          </p:cNvGrpSpPr>
          <p:nvPr/>
        </p:nvGrpSpPr>
        <p:grpSpPr bwMode="auto">
          <a:xfrm>
            <a:off x="4297363" y="1797050"/>
            <a:ext cx="1377950" cy="66675"/>
            <a:chOff x="2707" y="1132"/>
            <a:chExt cx="868" cy="42"/>
          </a:xfrm>
        </p:grpSpPr>
        <p:sp>
          <p:nvSpPr>
            <p:cNvPr id="17544" name="Freeform 14"/>
            <p:cNvSpPr>
              <a:spLocks/>
            </p:cNvSpPr>
            <p:nvPr/>
          </p:nvSpPr>
          <p:spPr bwMode="auto">
            <a:xfrm>
              <a:off x="3490" y="1132"/>
              <a:ext cx="85" cy="42"/>
            </a:xfrm>
            <a:custGeom>
              <a:avLst/>
              <a:gdLst>
                <a:gd name="T0" fmla="*/ 85 w 85"/>
                <a:gd name="T1" fmla="*/ 24 h 42"/>
                <a:gd name="T2" fmla="*/ 0 w 85"/>
                <a:gd name="T3" fmla="*/ 42 h 42"/>
                <a:gd name="T4" fmla="*/ 0 w 85"/>
                <a:gd name="T5" fmla="*/ 24 h 42"/>
                <a:gd name="T6" fmla="*/ 0 w 85"/>
                <a:gd name="T7" fmla="*/ 0 h 42"/>
                <a:gd name="T8" fmla="*/ 85 w 85"/>
                <a:gd name="T9" fmla="*/ 24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42"/>
                <a:gd name="T17" fmla="*/ 85 w 85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42">
                  <a:moveTo>
                    <a:pt x="85" y="24"/>
                  </a:moveTo>
                  <a:lnTo>
                    <a:pt x="0" y="4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85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545" name="Line 15"/>
            <p:cNvSpPr>
              <a:spLocks noChangeShapeType="1"/>
            </p:cNvSpPr>
            <p:nvPr/>
          </p:nvSpPr>
          <p:spPr bwMode="auto">
            <a:xfrm>
              <a:off x="2707" y="1156"/>
              <a:ext cx="783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7417" name="Line 16"/>
          <p:cNvSpPr>
            <a:spLocks noChangeShapeType="1"/>
          </p:cNvSpPr>
          <p:nvPr/>
        </p:nvSpPr>
        <p:spPr bwMode="auto">
          <a:xfrm>
            <a:off x="4203700" y="2260600"/>
            <a:ext cx="185738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18" name="Line 17"/>
          <p:cNvSpPr>
            <a:spLocks noChangeShapeType="1"/>
          </p:cNvSpPr>
          <p:nvPr/>
        </p:nvSpPr>
        <p:spPr bwMode="auto">
          <a:xfrm>
            <a:off x="4229100" y="2276475"/>
            <a:ext cx="55563" cy="39688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19" name="Line 18"/>
          <p:cNvSpPr>
            <a:spLocks noChangeShapeType="1"/>
          </p:cNvSpPr>
          <p:nvPr/>
        </p:nvSpPr>
        <p:spPr bwMode="auto">
          <a:xfrm flipH="1" flipV="1">
            <a:off x="4364038" y="2276475"/>
            <a:ext cx="41275" cy="39688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20" name="Line 19"/>
          <p:cNvSpPr>
            <a:spLocks noChangeShapeType="1"/>
          </p:cNvSpPr>
          <p:nvPr/>
        </p:nvSpPr>
        <p:spPr bwMode="auto">
          <a:xfrm>
            <a:off x="4297363" y="2276475"/>
            <a:ext cx="41275" cy="39688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17421" name="Group 20"/>
          <p:cNvGrpSpPr>
            <a:grpSpLocks/>
          </p:cNvGrpSpPr>
          <p:nvPr/>
        </p:nvGrpSpPr>
        <p:grpSpPr bwMode="auto">
          <a:xfrm>
            <a:off x="2281238" y="1354138"/>
            <a:ext cx="3513137" cy="1216025"/>
            <a:chOff x="1437" y="853"/>
            <a:chExt cx="2213" cy="766"/>
          </a:xfrm>
        </p:grpSpPr>
        <p:grpSp>
          <p:nvGrpSpPr>
            <p:cNvPr id="17500" name="Group 21"/>
            <p:cNvGrpSpPr>
              <a:grpSpLocks/>
            </p:cNvGrpSpPr>
            <p:nvPr/>
          </p:nvGrpSpPr>
          <p:grpSpPr bwMode="auto">
            <a:xfrm>
              <a:off x="1447" y="853"/>
              <a:ext cx="2203" cy="26"/>
              <a:chOff x="1447" y="853"/>
              <a:chExt cx="2203" cy="26"/>
            </a:xfrm>
          </p:grpSpPr>
          <p:sp>
            <p:nvSpPr>
              <p:cNvPr id="17529" name="Freeform 22"/>
              <p:cNvSpPr>
                <a:spLocks/>
              </p:cNvSpPr>
              <p:nvPr/>
            </p:nvSpPr>
            <p:spPr bwMode="auto">
              <a:xfrm>
                <a:off x="1447" y="861"/>
                <a:ext cx="83" cy="18"/>
              </a:xfrm>
              <a:custGeom>
                <a:avLst/>
                <a:gdLst>
                  <a:gd name="T0" fmla="*/ 0 w 83"/>
                  <a:gd name="T1" fmla="*/ 0 h 18"/>
                  <a:gd name="T2" fmla="*/ 75 w 83"/>
                  <a:gd name="T3" fmla="*/ 0 h 18"/>
                  <a:gd name="T4" fmla="*/ 83 w 83"/>
                  <a:gd name="T5" fmla="*/ 18 h 18"/>
                  <a:gd name="T6" fmla="*/ 8 w 83"/>
                  <a:gd name="T7" fmla="*/ 18 h 18"/>
                  <a:gd name="T8" fmla="*/ 0 w 83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3"/>
                  <a:gd name="T16" fmla="*/ 0 h 18"/>
                  <a:gd name="T17" fmla="*/ 83 w 83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3" h="18">
                    <a:moveTo>
                      <a:pt x="0" y="0"/>
                    </a:moveTo>
                    <a:lnTo>
                      <a:pt x="75" y="0"/>
                    </a:lnTo>
                    <a:lnTo>
                      <a:pt x="83" y="18"/>
                    </a:lnTo>
                    <a:lnTo>
                      <a:pt x="8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30" name="Freeform 23"/>
              <p:cNvSpPr>
                <a:spLocks/>
              </p:cNvSpPr>
              <p:nvPr/>
            </p:nvSpPr>
            <p:spPr bwMode="auto">
              <a:xfrm>
                <a:off x="1599" y="861"/>
                <a:ext cx="82" cy="18"/>
              </a:xfrm>
              <a:custGeom>
                <a:avLst/>
                <a:gdLst>
                  <a:gd name="T0" fmla="*/ 0 w 82"/>
                  <a:gd name="T1" fmla="*/ 0 h 18"/>
                  <a:gd name="T2" fmla="*/ 74 w 82"/>
                  <a:gd name="T3" fmla="*/ 0 h 18"/>
                  <a:gd name="T4" fmla="*/ 82 w 82"/>
                  <a:gd name="T5" fmla="*/ 18 h 18"/>
                  <a:gd name="T6" fmla="*/ 8 w 82"/>
                  <a:gd name="T7" fmla="*/ 18 h 18"/>
                  <a:gd name="T8" fmla="*/ 0 w 82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2"/>
                  <a:gd name="T16" fmla="*/ 0 h 18"/>
                  <a:gd name="T17" fmla="*/ 82 w 82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2" h="18">
                    <a:moveTo>
                      <a:pt x="0" y="0"/>
                    </a:moveTo>
                    <a:lnTo>
                      <a:pt x="74" y="0"/>
                    </a:lnTo>
                    <a:lnTo>
                      <a:pt x="82" y="18"/>
                    </a:lnTo>
                    <a:lnTo>
                      <a:pt x="8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31" name="Freeform 24"/>
              <p:cNvSpPr>
                <a:spLocks/>
              </p:cNvSpPr>
              <p:nvPr/>
            </p:nvSpPr>
            <p:spPr bwMode="auto">
              <a:xfrm>
                <a:off x="1750" y="861"/>
                <a:ext cx="83" cy="18"/>
              </a:xfrm>
              <a:custGeom>
                <a:avLst/>
                <a:gdLst>
                  <a:gd name="T0" fmla="*/ 0 w 83"/>
                  <a:gd name="T1" fmla="*/ 0 h 18"/>
                  <a:gd name="T2" fmla="*/ 75 w 83"/>
                  <a:gd name="T3" fmla="*/ 0 h 18"/>
                  <a:gd name="T4" fmla="*/ 83 w 83"/>
                  <a:gd name="T5" fmla="*/ 18 h 18"/>
                  <a:gd name="T6" fmla="*/ 8 w 83"/>
                  <a:gd name="T7" fmla="*/ 18 h 18"/>
                  <a:gd name="T8" fmla="*/ 0 w 83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3"/>
                  <a:gd name="T16" fmla="*/ 0 h 18"/>
                  <a:gd name="T17" fmla="*/ 83 w 83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3" h="18">
                    <a:moveTo>
                      <a:pt x="0" y="0"/>
                    </a:moveTo>
                    <a:lnTo>
                      <a:pt x="75" y="0"/>
                    </a:lnTo>
                    <a:lnTo>
                      <a:pt x="83" y="18"/>
                    </a:lnTo>
                    <a:lnTo>
                      <a:pt x="8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32" name="Freeform 25"/>
              <p:cNvSpPr>
                <a:spLocks/>
              </p:cNvSpPr>
              <p:nvPr/>
            </p:nvSpPr>
            <p:spPr bwMode="auto">
              <a:xfrm>
                <a:off x="1901" y="861"/>
                <a:ext cx="83" cy="18"/>
              </a:xfrm>
              <a:custGeom>
                <a:avLst/>
                <a:gdLst>
                  <a:gd name="T0" fmla="*/ 0 w 83"/>
                  <a:gd name="T1" fmla="*/ 0 h 18"/>
                  <a:gd name="T2" fmla="*/ 75 w 83"/>
                  <a:gd name="T3" fmla="*/ 0 h 18"/>
                  <a:gd name="T4" fmla="*/ 83 w 83"/>
                  <a:gd name="T5" fmla="*/ 18 h 18"/>
                  <a:gd name="T6" fmla="*/ 8 w 83"/>
                  <a:gd name="T7" fmla="*/ 18 h 18"/>
                  <a:gd name="T8" fmla="*/ 0 w 83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3"/>
                  <a:gd name="T16" fmla="*/ 0 h 18"/>
                  <a:gd name="T17" fmla="*/ 83 w 83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3" h="18">
                    <a:moveTo>
                      <a:pt x="0" y="0"/>
                    </a:moveTo>
                    <a:lnTo>
                      <a:pt x="75" y="0"/>
                    </a:lnTo>
                    <a:lnTo>
                      <a:pt x="83" y="18"/>
                    </a:lnTo>
                    <a:lnTo>
                      <a:pt x="8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33" name="Freeform 26"/>
              <p:cNvSpPr>
                <a:spLocks/>
              </p:cNvSpPr>
              <p:nvPr/>
            </p:nvSpPr>
            <p:spPr bwMode="auto">
              <a:xfrm>
                <a:off x="2053" y="861"/>
                <a:ext cx="83" cy="18"/>
              </a:xfrm>
              <a:custGeom>
                <a:avLst/>
                <a:gdLst>
                  <a:gd name="T0" fmla="*/ 0 w 83"/>
                  <a:gd name="T1" fmla="*/ 0 h 18"/>
                  <a:gd name="T2" fmla="*/ 74 w 83"/>
                  <a:gd name="T3" fmla="*/ 0 h 18"/>
                  <a:gd name="T4" fmla="*/ 83 w 83"/>
                  <a:gd name="T5" fmla="*/ 18 h 18"/>
                  <a:gd name="T6" fmla="*/ 8 w 83"/>
                  <a:gd name="T7" fmla="*/ 18 h 18"/>
                  <a:gd name="T8" fmla="*/ 0 w 83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3"/>
                  <a:gd name="T16" fmla="*/ 0 h 18"/>
                  <a:gd name="T17" fmla="*/ 83 w 83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3" h="18">
                    <a:moveTo>
                      <a:pt x="0" y="0"/>
                    </a:moveTo>
                    <a:lnTo>
                      <a:pt x="74" y="0"/>
                    </a:lnTo>
                    <a:lnTo>
                      <a:pt x="83" y="18"/>
                    </a:lnTo>
                    <a:lnTo>
                      <a:pt x="8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34" name="Freeform 27"/>
              <p:cNvSpPr>
                <a:spLocks/>
              </p:cNvSpPr>
              <p:nvPr/>
            </p:nvSpPr>
            <p:spPr bwMode="auto">
              <a:xfrm>
                <a:off x="2202" y="861"/>
                <a:ext cx="85" cy="18"/>
              </a:xfrm>
              <a:custGeom>
                <a:avLst/>
                <a:gdLst>
                  <a:gd name="T0" fmla="*/ 0 w 85"/>
                  <a:gd name="T1" fmla="*/ 0 h 18"/>
                  <a:gd name="T2" fmla="*/ 77 w 85"/>
                  <a:gd name="T3" fmla="*/ 0 h 18"/>
                  <a:gd name="T4" fmla="*/ 85 w 85"/>
                  <a:gd name="T5" fmla="*/ 18 h 18"/>
                  <a:gd name="T6" fmla="*/ 10 w 85"/>
                  <a:gd name="T7" fmla="*/ 18 h 18"/>
                  <a:gd name="T8" fmla="*/ 0 w 85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"/>
                  <a:gd name="T16" fmla="*/ 0 h 18"/>
                  <a:gd name="T17" fmla="*/ 85 w 85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" h="18">
                    <a:moveTo>
                      <a:pt x="0" y="0"/>
                    </a:moveTo>
                    <a:lnTo>
                      <a:pt x="77" y="0"/>
                    </a:lnTo>
                    <a:lnTo>
                      <a:pt x="85" y="18"/>
                    </a:lnTo>
                    <a:lnTo>
                      <a:pt x="10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35" name="Freeform 28"/>
              <p:cNvSpPr>
                <a:spLocks/>
              </p:cNvSpPr>
              <p:nvPr/>
            </p:nvSpPr>
            <p:spPr bwMode="auto">
              <a:xfrm>
                <a:off x="2354" y="861"/>
                <a:ext cx="84" cy="18"/>
              </a:xfrm>
              <a:custGeom>
                <a:avLst/>
                <a:gdLst>
                  <a:gd name="T0" fmla="*/ 0 w 84"/>
                  <a:gd name="T1" fmla="*/ 0 h 18"/>
                  <a:gd name="T2" fmla="*/ 76 w 84"/>
                  <a:gd name="T3" fmla="*/ 0 h 18"/>
                  <a:gd name="T4" fmla="*/ 84 w 84"/>
                  <a:gd name="T5" fmla="*/ 18 h 18"/>
                  <a:gd name="T6" fmla="*/ 10 w 84"/>
                  <a:gd name="T7" fmla="*/ 18 h 18"/>
                  <a:gd name="T8" fmla="*/ 0 w 84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"/>
                  <a:gd name="T16" fmla="*/ 0 h 18"/>
                  <a:gd name="T17" fmla="*/ 84 w 84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" h="18">
                    <a:moveTo>
                      <a:pt x="0" y="0"/>
                    </a:moveTo>
                    <a:lnTo>
                      <a:pt x="76" y="0"/>
                    </a:lnTo>
                    <a:lnTo>
                      <a:pt x="84" y="18"/>
                    </a:lnTo>
                    <a:lnTo>
                      <a:pt x="10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36" name="Freeform 29"/>
              <p:cNvSpPr>
                <a:spLocks/>
              </p:cNvSpPr>
              <p:nvPr/>
            </p:nvSpPr>
            <p:spPr bwMode="auto">
              <a:xfrm>
                <a:off x="2505" y="853"/>
                <a:ext cx="85" cy="26"/>
              </a:xfrm>
              <a:custGeom>
                <a:avLst/>
                <a:gdLst>
                  <a:gd name="T0" fmla="*/ 0 w 85"/>
                  <a:gd name="T1" fmla="*/ 8 h 26"/>
                  <a:gd name="T2" fmla="*/ 77 w 85"/>
                  <a:gd name="T3" fmla="*/ 0 h 26"/>
                  <a:gd name="T4" fmla="*/ 85 w 85"/>
                  <a:gd name="T5" fmla="*/ 18 h 26"/>
                  <a:gd name="T6" fmla="*/ 10 w 85"/>
                  <a:gd name="T7" fmla="*/ 26 h 26"/>
                  <a:gd name="T8" fmla="*/ 0 w 85"/>
                  <a:gd name="T9" fmla="*/ 8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"/>
                  <a:gd name="T16" fmla="*/ 0 h 26"/>
                  <a:gd name="T17" fmla="*/ 85 w 85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" h="26">
                    <a:moveTo>
                      <a:pt x="0" y="8"/>
                    </a:moveTo>
                    <a:lnTo>
                      <a:pt x="77" y="0"/>
                    </a:lnTo>
                    <a:lnTo>
                      <a:pt x="85" y="18"/>
                    </a:lnTo>
                    <a:lnTo>
                      <a:pt x="10" y="26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37" name="Freeform 30"/>
              <p:cNvSpPr>
                <a:spLocks/>
              </p:cNvSpPr>
              <p:nvPr/>
            </p:nvSpPr>
            <p:spPr bwMode="auto">
              <a:xfrm>
                <a:off x="2656" y="853"/>
                <a:ext cx="85" cy="18"/>
              </a:xfrm>
              <a:custGeom>
                <a:avLst/>
                <a:gdLst>
                  <a:gd name="T0" fmla="*/ 0 w 85"/>
                  <a:gd name="T1" fmla="*/ 0 h 18"/>
                  <a:gd name="T2" fmla="*/ 77 w 85"/>
                  <a:gd name="T3" fmla="*/ 0 h 18"/>
                  <a:gd name="T4" fmla="*/ 85 w 85"/>
                  <a:gd name="T5" fmla="*/ 18 h 18"/>
                  <a:gd name="T6" fmla="*/ 10 w 85"/>
                  <a:gd name="T7" fmla="*/ 18 h 18"/>
                  <a:gd name="T8" fmla="*/ 0 w 85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"/>
                  <a:gd name="T16" fmla="*/ 0 h 18"/>
                  <a:gd name="T17" fmla="*/ 85 w 85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" h="18">
                    <a:moveTo>
                      <a:pt x="0" y="0"/>
                    </a:moveTo>
                    <a:lnTo>
                      <a:pt x="77" y="0"/>
                    </a:lnTo>
                    <a:lnTo>
                      <a:pt x="85" y="18"/>
                    </a:lnTo>
                    <a:lnTo>
                      <a:pt x="10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38" name="Freeform 31"/>
              <p:cNvSpPr>
                <a:spLocks/>
              </p:cNvSpPr>
              <p:nvPr/>
            </p:nvSpPr>
            <p:spPr bwMode="auto">
              <a:xfrm>
                <a:off x="2808" y="853"/>
                <a:ext cx="85" cy="18"/>
              </a:xfrm>
              <a:custGeom>
                <a:avLst/>
                <a:gdLst>
                  <a:gd name="T0" fmla="*/ 0 w 85"/>
                  <a:gd name="T1" fmla="*/ 0 h 18"/>
                  <a:gd name="T2" fmla="*/ 76 w 85"/>
                  <a:gd name="T3" fmla="*/ 0 h 18"/>
                  <a:gd name="T4" fmla="*/ 85 w 85"/>
                  <a:gd name="T5" fmla="*/ 18 h 18"/>
                  <a:gd name="T6" fmla="*/ 10 w 85"/>
                  <a:gd name="T7" fmla="*/ 18 h 18"/>
                  <a:gd name="T8" fmla="*/ 0 w 85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"/>
                  <a:gd name="T16" fmla="*/ 0 h 18"/>
                  <a:gd name="T17" fmla="*/ 85 w 85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" h="18">
                    <a:moveTo>
                      <a:pt x="0" y="0"/>
                    </a:moveTo>
                    <a:lnTo>
                      <a:pt x="76" y="0"/>
                    </a:lnTo>
                    <a:lnTo>
                      <a:pt x="85" y="18"/>
                    </a:lnTo>
                    <a:lnTo>
                      <a:pt x="10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39" name="Freeform 32"/>
              <p:cNvSpPr>
                <a:spLocks/>
              </p:cNvSpPr>
              <p:nvPr/>
            </p:nvSpPr>
            <p:spPr bwMode="auto">
              <a:xfrm>
                <a:off x="2959" y="853"/>
                <a:ext cx="85" cy="18"/>
              </a:xfrm>
              <a:custGeom>
                <a:avLst/>
                <a:gdLst>
                  <a:gd name="T0" fmla="*/ 0 w 85"/>
                  <a:gd name="T1" fmla="*/ 0 h 18"/>
                  <a:gd name="T2" fmla="*/ 77 w 85"/>
                  <a:gd name="T3" fmla="*/ 0 h 18"/>
                  <a:gd name="T4" fmla="*/ 85 w 85"/>
                  <a:gd name="T5" fmla="*/ 18 h 18"/>
                  <a:gd name="T6" fmla="*/ 10 w 85"/>
                  <a:gd name="T7" fmla="*/ 18 h 18"/>
                  <a:gd name="T8" fmla="*/ 0 w 85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"/>
                  <a:gd name="T16" fmla="*/ 0 h 18"/>
                  <a:gd name="T17" fmla="*/ 85 w 85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" h="18">
                    <a:moveTo>
                      <a:pt x="0" y="0"/>
                    </a:moveTo>
                    <a:lnTo>
                      <a:pt x="77" y="0"/>
                    </a:lnTo>
                    <a:lnTo>
                      <a:pt x="85" y="18"/>
                    </a:lnTo>
                    <a:lnTo>
                      <a:pt x="10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40" name="Freeform 33"/>
              <p:cNvSpPr>
                <a:spLocks/>
              </p:cNvSpPr>
              <p:nvPr/>
            </p:nvSpPr>
            <p:spPr bwMode="auto">
              <a:xfrm>
                <a:off x="3111" y="853"/>
                <a:ext cx="84" cy="18"/>
              </a:xfrm>
              <a:custGeom>
                <a:avLst/>
                <a:gdLst>
                  <a:gd name="T0" fmla="*/ 0 w 84"/>
                  <a:gd name="T1" fmla="*/ 0 h 18"/>
                  <a:gd name="T2" fmla="*/ 76 w 84"/>
                  <a:gd name="T3" fmla="*/ 0 h 18"/>
                  <a:gd name="T4" fmla="*/ 84 w 84"/>
                  <a:gd name="T5" fmla="*/ 18 h 18"/>
                  <a:gd name="T6" fmla="*/ 10 w 84"/>
                  <a:gd name="T7" fmla="*/ 18 h 18"/>
                  <a:gd name="T8" fmla="*/ 0 w 84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"/>
                  <a:gd name="T16" fmla="*/ 0 h 18"/>
                  <a:gd name="T17" fmla="*/ 84 w 84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" h="18">
                    <a:moveTo>
                      <a:pt x="0" y="0"/>
                    </a:moveTo>
                    <a:lnTo>
                      <a:pt x="76" y="0"/>
                    </a:lnTo>
                    <a:lnTo>
                      <a:pt x="84" y="18"/>
                    </a:lnTo>
                    <a:lnTo>
                      <a:pt x="10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41" name="Freeform 34"/>
              <p:cNvSpPr>
                <a:spLocks/>
              </p:cNvSpPr>
              <p:nvPr/>
            </p:nvSpPr>
            <p:spPr bwMode="auto">
              <a:xfrm>
                <a:off x="3262" y="853"/>
                <a:ext cx="85" cy="18"/>
              </a:xfrm>
              <a:custGeom>
                <a:avLst/>
                <a:gdLst>
                  <a:gd name="T0" fmla="*/ 0 w 85"/>
                  <a:gd name="T1" fmla="*/ 0 h 18"/>
                  <a:gd name="T2" fmla="*/ 77 w 85"/>
                  <a:gd name="T3" fmla="*/ 0 h 18"/>
                  <a:gd name="T4" fmla="*/ 85 w 85"/>
                  <a:gd name="T5" fmla="*/ 18 h 18"/>
                  <a:gd name="T6" fmla="*/ 10 w 85"/>
                  <a:gd name="T7" fmla="*/ 18 h 18"/>
                  <a:gd name="T8" fmla="*/ 0 w 85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"/>
                  <a:gd name="T16" fmla="*/ 0 h 18"/>
                  <a:gd name="T17" fmla="*/ 85 w 85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" h="18">
                    <a:moveTo>
                      <a:pt x="0" y="0"/>
                    </a:moveTo>
                    <a:lnTo>
                      <a:pt x="77" y="0"/>
                    </a:lnTo>
                    <a:lnTo>
                      <a:pt x="85" y="18"/>
                    </a:lnTo>
                    <a:lnTo>
                      <a:pt x="10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42" name="Freeform 35"/>
              <p:cNvSpPr>
                <a:spLocks/>
              </p:cNvSpPr>
              <p:nvPr/>
            </p:nvSpPr>
            <p:spPr bwMode="auto">
              <a:xfrm>
                <a:off x="3413" y="853"/>
                <a:ext cx="85" cy="18"/>
              </a:xfrm>
              <a:custGeom>
                <a:avLst/>
                <a:gdLst>
                  <a:gd name="T0" fmla="*/ 0 w 85"/>
                  <a:gd name="T1" fmla="*/ 0 h 18"/>
                  <a:gd name="T2" fmla="*/ 77 w 85"/>
                  <a:gd name="T3" fmla="*/ 0 h 18"/>
                  <a:gd name="T4" fmla="*/ 85 w 85"/>
                  <a:gd name="T5" fmla="*/ 18 h 18"/>
                  <a:gd name="T6" fmla="*/ 10 w 85"/>
                  <a:gd name="T7" fmla="*/ 18 h 18"/>
                  <a:gd name="T8" fmla="*/ 0 w 85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"/>
                  <a:gd name="T16" fmla="*/ 0 h 18"/>
                  <a:gd name="T17" fmla="*/ 85 w 85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" h="18">
                    <a:moveTo>
                      <a:pt x="0" y="0"/>
                    </a:moveTo>
                    <a:lnTo>
                      <a:pt x="77" y="0"/>
                    </a:lnTo>
                    <a:lnTo>
                      <a:pt x="85" y="18"/>
                    </a:lnTo>
                    <a:lnTo>
                      <a:pt x="10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43" name="Freeform 36"/>
              <p:cNvSpPr>
                <a:spLocks/>
              </p:cNvSpPr>
              <p:nvPr/>
            </p:nvSpPr>
            <p:spPr bwMode="auto">
              <a:xfrm>
                <a:off x="3565" y="853"/>
                <a:ext cx="85" cy="18"/>
              </a:xfrm>
              <a:custGeom>
                <a:avLst/>
                <a:gdLst>
                  <a:gd name="T0" fmla="*/ 0 w 85"/>
                  <a:gd name="T1" fmla="*/ 0 h 18"/>
                  <a:gd name="T2" fmla="*/ 77 w 85"/>
                  <a:gd name="T3" fmla="*/ 0 h 18"/>
                  <a:gd name="T4" fmla="*/ 85 w 85"/>
                  <a:gd name="T5" fmla="*/ 18 h 18"/>
                  <a:gd name="T6" fmla="*/ 10 w 85"/>
                  <a:gd name="T7" fmla="*/ 18 h 18"/>
                  <a:gd name="T8" fmla="*/ 0 w 85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"/>
                  <a:gd name="T16" fmla="*/ 0 h 18"/>
                  <a:gd name="T17" fmla="*/ 85 w 85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" h="18">
                    <a:moveTo>
                      <a:pt x="0" y="0"/>
                    </a:moveTo>
                    <a:lnTo>
                      <a:pt x="77" y="0"/>
                    </a:lnTo>
                    <a:lnTo>
                      <a:pt x="85" y="18"/>
                    </a:lnTo>
                    <a:lnTo>
                      <a:pt x="10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7501" name="Group 37"/>
            <p:cNvGrpSpPr>
              <a:grpSpLocks/>
            </p:cNvGrpSpPr>
            <p:nvPr/>
          </p:nvGrpSpPr>
          <p:grpSpPr bwMode="auto">
            <a:xfrm>
              <a:off x="1437" y="934"/>
              <a:ext cx="1" cy="672"/>
              <a:chOff x="1437" y="934"/>
              <a:chExt cx="1" cy="672"/>
            </a:xfrm>
          </p:grpSpPr>
          <p:sp>
            <p:nvSpPr>
              <p:cNvPr id="17524" name="Line 38"/>
              <p:cNvSpPr>
                <a:spLocks noChangeShapeType="1"/>
              </p:cNvSpPr>
              <p:nvPr/>
            </p:nvSpPr>
            <p:spPr bwMode="auto">
              <a:xfrm flipV="1">
                <a:off x="1437" y="1539"/>
                <a:ext cx="1" cy="67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25" name="Line 39"/>
              <p:cNvSpPr>
                <a:spLocks noChangeShapeType="1"/>
              </p:cNvSpPr>
              <p:nvPr/>
            </p:nvSpPr>
            <p:spPr bwMode="auto">
              <a:xfrm flipV="1">
                <a:off x="1437" y="1388"/>
                <a:ext cx="1" cy="67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26" name="Line 40"/>
              <p:cNvSpPr>
                <a:spLocks noChangeShapeType="1"/>
              </p:cNvSpPr>
              <p:nvPr/>
            </p:nvSpPr>
            <p:spPr bwMode="auto">
              <a:xfrm flipV="1">
                <a:off x="1437" y="1237"/>
                <a:ext cx="1" cy="6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27" name="Line 41"/>
              <p:cNvSpPr>
                <a:spLocks noChangeShapeType="1"/>
              </p:cNvSpPr>
              <p:nvPr/>
            </p:nvSpPr>
            <p:spPr bwMode="auto">
              <a:xfrm flipV="1">
                <a:off x="1437" y="1085"/>
                <a:ext cx="1" cy="67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28" name="Line 42"/>
              <p:cNvSpPr>
                <a:spLocks noChangeShapeType="1"/>
              </p:cNvSpPr>
              <p:nvPr/>
            </p:nvSpPr>
            <p:spPr bwMode="auto">
              <a:xfrm flipV="1">
                <a:off x="1437" y="934"/>
                <a:ext cx="1" cy="6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7502" name="Group 43"/>
            <p:cNvGrpSpPr>
              <a:grpSpLocks/>
            </p:cNvGrpSpPr>
            <p:nvPr/>
          </p:nvGrpSpPr>
          <p:grpSpPr bwMode="auto">
            <a:xfrm>
              <a:off x="1441" y="1618"/>
              <a:ext cx="2178" cy="1"/>
              <a:chOff x="1441" y="1618"/>
              <a:chExt cx="2178" cy="1"/>
            </a:xfrm>
          </p:grpSpPr>
          <p:sp>
            <p:nvSpPr>
              <p:cNvPr id="17509" name="Line 44"/>
              <p:cNvSpPr>
                <a:spLocks noChangeShapeType="1"/>
              </p:cNvSpPr>
              <p:nvPr/>
            </p:nvSpPr>
            <p:spPr bwMode="auto">
              <a:xfrm>
                <a:off x="1441" y="1618"/>
                <a:ext cx="69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10" name="Line 45"/>
              <p:cNvSpPr>
                <a:spLocks noChangeShapeType="1"/>
              </p:cNvSpPr>
              <p:nvPr/>
            </p:nvSpPr>
            <p:spPr bwMode="auto">
              <a:xfrm>
                <a:off x="1593" y="1618"/>
                <a:ext cx="68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11" name="Line 46"/>
              <p:cNvSpPr>
                <a:spLocks noChangeShapeType="1"/>
              </p:cNvSpPr>
              <p:nvPr/>
            </p:nvSpPr>
            <p:spPr bwMode="auto">
              <a:xfrm>
                <a:off x="1744" y="1618"/>
                <a:ext cx="69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12" name="Line 47"/>
              <p:cNvSpPr>
                <a:spLocks noChangeShapeType="1"/>
              </p:cNvSpPr>
              <p:nvPr/>
            </p:nvSpPr>
            <p:spPr bwMode="auto">
              <a:xfrm>
                <a:off x="1895" y="1618"/>
                <a:ext cx="69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13" name="Line 48"/>
              <p:cNvSpPr>
                <a:spLocks noChangeShapeType="1"/>
              </p:cNvSpPr>
              <p:nvPr/>
            </p:nvSpPr>
            <p:spPr bwMode="auto">
              <a:xfrm>
                <a:off x="2047" y="1618"/>
                <a:ext cx="68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14" name="Line 49"/>
              <p:cNvSpPr>
                <a:spLocks noChangeShapeType="1"/>
              </p:cNvSpPr>
              <p:nvPr/>
            </p:nvSpPr>
            <p:spPr bwMode="auto">
              <a:xfrm>
                <a:off x="2198" y="1618"/>
                <a:ext cx="69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15" name="Line 50"/>
              <p:cNvSpPr>
                <a:spLocks noChangeShapeType="1"/>
              </p:cNvSpPr>
              <p:nvPr/>
            </p:nvSpPr>
            <p:spPr bwMode="auto">
              <a:xfrm>
                <a:off x="2350" y="1618"/>
                <a:ext cx="68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16" name="Line 51"/>
              <p:cNvSpPr>
                <a:spLocks noChangeShapeType="1"/>
              </p:cNvSpPr>
              <p:nvPr/>
            </p:nvSpPr>
            <p:spPr bwMode="auto">
              <a:xfrm>
                <a:off x="2501" y="1618"/>
                <a:ext cx="69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17" name="Line 52"/>
              <p:cNvSpPr>
                <a:spLocks noChangeShapeType="1"/>
              </p:cNvSpPr>
              <p:nvPr/>
            </p:nvSpPr>
            <p:spPr bwMode="auto">
              <a:xfrm>
                <a:off x="2652" y="1618"/>
                <a:ext cx="69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18" name="Line 53"/>
              <p:cNvSpPr>
                <a:spLocks noChangeShapeType="1"/>
              </p:cNvSpPr>
              <p:nvPr/>
            </p:nvSpPr>
            <p:spPr bwMode="auto">
              <a:xfrm>
                <a:off x="2804" y="1618"/>
                <a:ext cx="68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19" name="Line 54"/>
              <p:cNvSpPr>
                <a:spLocks noChangeShapeType="1"/>
              </p:cNvSpPr>
              <p:nvPr/>
            </p:nvSpPr>
            <p:spPr bwMode="auto">
              <a:xfrm>
                <a:off x="2955" y="1618"/>
                <a:ext cx="69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20" name="Line 55"/>
              <p:cNvSpPr>
                <a:spLocks noChangeShapeType="1"/>
              </p:cNvSpPr>
              <p:nvPr/>
            </p:nvSpPr>
            <p:spPr bwMode="auto">
              <a:xfrm>
                <a:off x="3107" y="1618"/>
                <a:ext cx="68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21" name="Line 56"/>
              <p:cNvSpPr>
                <a:spLocks noChangeShapeType="1"/>
              </p:cNvSpPr>
              <p:nvPr/>
            </p:nvSpPr>
            <p:spPr bwMode="auto">
              <a:xfrm>
                <a:off x="3258" y="1618"/>
                <a:ext cx="69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22" name="Line 57"/>
              <p:cNvSpPr>
                <a:spLocks noChangeShapeType="1"/>
              </p:cNvSpPr>
              <p:nvPr/>
            </p:nvSpPr>
            <p:spPr bwMode="auto">
              <a:xfrm>
                <a:off x="3409" y="1618"/>
                <a:ext cx="69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23" name="Line 58"/>
              <p:cNvSpPr>
                <a:spLocks noChangeShapeType="1"/>
              </p:cNvSpPr>
              <p:nvPr/>
            </p:nvSpPr>
            <p:spPr bwMode="auto">
              <a:xfrm>
                <a:off x="3561" y="1618"/>
                <a:ext cx="58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7503" name="Group 59"/>
            <p:cNvGrpSpPr>
              <a:grpSpLocks/>
            </p:cNvGrpSpPr>
            <p:nvPr/>
          </p:nvGrpSpPr>
          <p:grpSpPr bwMode="auto">
            <a:xfrm>
              <a:off x="3642" y="934"/>
              <a:ext cx="1" cy="672"/>
              <a:chOff x="3642" y="934"/>
              <a:chExt cx="1" cy="672"/>
            </a:xfrm>
          </p:grpSpPr>
          <p:sp>
            <p:nvSpPr>
              <p:cNvPr id="17504" name="Line 60"/>
              <p:cNvSpPr>
                <a:spLocks noChangeShapeType="1"/>
              </p:cNvSpPr>
              <p:nvPr/>
            </p:nvSpPr>
            <p:spPr bwMode="auto">
              <a:xfrm flipV="1">
                <a:off x="3642" y="1539"/>
                <a:ext cx="1" cy="67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05" name="Line 61"/>
              <p:cNvSpPr>
                <a:spLocks noChangeShapeType="1"/>
              </p:cNvSpPr>
              <p:nvPr/>
            </p:nvSpPr>
            <p:spPr bwMode="auto">
              <a:xfrm flipV="1">
                <a:off x="3642" y="1388"/>
                <a:ext cx="1" cy="67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06" name="Line 62"/>
              <p:cNvSpPr>
                <a:spLocks noChangeShapeType="1"/>
              </p:cNvSpPr>
              <p:nvPr/>
            </p:nvSpPr>
            <p:spPr bwMode="auto">
              <a:xfrm flipV="1">
                <a:off x="3642" y="1237"/>
                <a:ext cx="1" cy="6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07" name="Line 63"/>
              <p:cNvSpPr>
                <a:spLocks noChangeShapeType="1"/>
              </p:cNvSpPr>
              <p:nvPr/>
            </p:nvSpPr>
            <p:spPr bwMode="auto">
              <a:xfrm flipV="1">
                <a:off x="3642" y="1085"/>
                <a:ext cx="1" cy="67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08" name="Line 64"/>
              <p:cNvSpPr>
                <a:spLocks noChangeShapeType="1"/>
              </p:cNvSpPr>
              <p:nvPr/>
            </p:nvSpPr>
            <p:spPr bwMode="auto">
              <a:xfrm flipV="1">
                <a:off x="3642" y="934"/>
                <a:ext cx="1" cy="6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17422" name="Freeform 65"/>
          <p:cNvSpPr>
            <a:spLocks/>
          </p:cNvSpPr>
          <p:nvPr/>
        </p:nvSpPr>
        <p:spPr bwMode="auto">
          <a:xfrm>
            <a:off x="2403475" y="1797050"/>
            <a:ext cx="506413" cy="547688"/>
          </a:xfrm>
          <a:custGeom>
            <a:avLst/>
            <a:gdLst>
              <a:gd name="T0" fmla="*/ 506413 w 319"/>
              <a:gd name="T1" fmla="*/ 277813 h 345"/>
              <a:gd name="T2" fmla="*/ 0 w 319"/>
              <a:gd name="T3" fmla="*/ 0 h 345"/>
              <a:gd name="T4" fmla="*/ 0 w 319"/>
              <a:gd name="T5" fmla="*/ 547688 h 345"/>
              <a:gd name="T6" fmla="*/ 506413 w 319"/>
              <a:gd name="T7" fmla="*/ 277813 h 345"/>
              <a:gd name="T8" fmla="*/ 0 60000 65536"/>
              <a:gd name="T9" fmla="*/ 0 60000 65536"/>
              <a:gd name="T10" fmla="*/ 0 60000 65536"/>
              <a:gd name="T11" fmla="*/ 0 60000 65536"/>
              <a:gd name="T12" fmla="*/ 0 w 319"/>
              <a:gd name="T13" fmla="*/ 0 h 345"/>
              <a:gd name="T14" fmla="*/ 319 w 319"/>
              <a:gd name="T15" fmla="*/ 345 h 34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9" h="345">
                <a:moveTo>
                  <a:pt x="319" y="175"/>
                </a:moveTo>
                <a:lnTo>
                  <a:pt x="0" y="0"/>
                </a:lnTo>
                <a:lnTo>
                  <a:pt x="0" y="345"/>
                </a:lnTo>
                <a:lnTo>
                  <a:pt x="319" y="175"/>
                </a:lnTo>
                <a:close/>
              </a:path>
            </a:pathLst>
          </a:custGeom>
          <a:solidFill>
            <a:srgbClr val="FF0000"/>
          </a:solidFill>
          <a:ln w="254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23" name="Rectangle 66"/>
          <p:cNvSpPr>
            <a:spLocks noChangeArrowheads="1"/>
          </p:cNvSpPr>
          <p:nvPr/>
        </p:nvSpPr>
        <p:spPr bwMode="auto">
          <a:xfrm>
            <a:off x="496888" y="1876425"/>
            <a:ext cx="711200" cy="37465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24" name="Rectangle 67"/>
          <p:cNvSpPr>
            <a:spLocks noChangeArrowheads="1"/>
          </p:cNvSpPr>
          <p:nvPr/>
        </p:nvSpPr>
        <p:spPr bwMode="auto">
          <a:xfrm>
            <a:off x="601663" y="1968500"/>
            <a:ext cx="5651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fr-FR" sz="1100" b="0" baseline="0">
                <a:solidFill>
                  <a:srgbClr val="000000"/>
                </a:solidFill>
                <a:latin typeface="Arial" charset="0"/>
              </a:rPr>
              <a:t>Emetteur</a:t>
            </a:r>
            <a:endParaRPr lang="fr-FR" sz="1600" b="0" baseline="0">
              <a:latin typeface="Arial" charset="0"/>
            </a:endParaRPr>
          </a:p>
        </p:txBody>
      </p:sp>
      <p:sp>
        <p:nvSpPr>
          <p:cNvPr id="17425" name="Rectangle 68"/>
          <p:cNvSpPr>
            <a:spLocks noChangeArrowheads="1"/>
          </p:cNvSpPr>
          <p:nvPr/>
        </p:nvSpPr>
        <p:spPr bwMode="auto">
          <a:xfrm>
            <a:off x="2471738" y="1577975"/>
            <a:ext cx="3794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fr-FR" sz="1200" b="0" baseline="0">
                <a:solidFill>
                  <a:srgbClr val="FF0000"/>
                </a:solidFill>
                <a:latin typeface="Arial" charset="0"/>
              </a:rPr>
              <a:t>Ampli</a:t>
            </a:r>
          </a:p>
        </p:txBody>
      </p:sp>
      <p:sp>
        <p:nvSpPr>
          <p:cNvPr id="17426" name="Rectangle 69"/>
          <p:cNvSpPr>
            <a:spLocks noChangeArrowheads="1"/>
          </p:cNvSpPr>
          <p:nvPr/>
        </p:nvSpPr>
        <p:spPr bwMode="auto">
          <a:xfrm>
            <a:off x="3309938" y="1687513"/>
            <a:ext cx="468312" cy="7080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27" name="Rectangle 70"/>
          <p:cNvSpPr>
            <a:spLocks noChangeArrowheads="1"/>
          </p:cNvSpPr>
          <p:nvPr/>
        </p:nvSpPr>
        <p:spPr bwMode="auto">
          <a:xfrm>
            <a:off x="3309938" y="1687513"/>
            <a:ext cx="468312" cy="7080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28" name="Rectangle 71"/>
          <p:cNvSpPr>
            <a:spLocks noChangeArrowheads="1"/>
          </p:cNvSpPr>
          <p:nvPr/>
        </p:nvSpPr>
        <p:spPr bwMode="auto">
          <a:xfrm>
            <a:off x="3125788" y="1446213"/>
            <a:ext cx="87788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fr-FR" sz="1200" b="0" baseline="0">
                <a:solidFill>
                  <a:srgbClr val="00FF00"/>
                </a:solidFill>
                <a:latin typeface="Arial" charset="0"/>
              </a:rPr>
              <a:t>Filtre optique</a:t>
            </a:r>
          </a:p>
        </p:txBody>
      </p:sp>
      <p:sp>
        <p:nvSpPr>
          <p:cNvPr id="17429" name="Oval 72"/>
          <p:cNvSpPr>
            <a:spLocks noChangeArrowheads="1"/>
          </p:cNvSpPr>
          <p:nvPr/>
        </p:nvSpPr>
        <p:spPr bwMode="auto">
          <a:xfrm>
            <a:off x="1616075" y="1755775"/>
            <a:ext cx="292100" cy="292100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17430" name="Group 73"/>
          <p:cNvGrpSpPr>
            <a:grpSpLocks/>
          </p:cNvGrpSpPr>
          <p:nvPr/>
        </p:nvGrpSpPr>
        <p:grpSpPr bwMode="auto">
          <a:xfrm>
            <a:off x="3430588" y="1822450"/>
            <a:ext cx="254000" cy="422275"/>
            <a:chOff x="2161" y="1148"/>
            <a:chExt cx="160" cy="266"/>
          </a:xfrm>
        </p:grpSpPr>
        <p:sp>
          <p:nvSpPr>
            <p:cNvPr id="17498" name="Arc 74"/>
            <p:cNvSpPr>
              <a:spLocks/>
            </p:cNvSpPr>
            <p:nvPr/>
          </p:nvSpPr>
          <p:spPr bwMode="auto">
            <a:xfrm>
              <a:off x="2241" y="1148"/>
              <a:ext cx="80" cy="262"/>
            </a:xfrm>
            <a:custGeom>
              <a:avLst/>
              <a:gdLst>
                <a:gd name="T0" fmla="*/ 0 w 21599"/>
                <a:gd name="T1" fmla="*/ 0 h 21600"/>
                <a:gd name="T2" fmla="*/ 0 w 21599"/>
                <a:gd name="T3" fmla="*/ 3 h 21600"/>
                <a:gd name="T4" fmla="*/ 0 w 21599"/>
                <a:gd name="T5" fmla="*/ 3 h 21600"/>
                <a:gd name="T6" fmla="*/ 0 60000 65536"/>
                <a:gd name="T7" fmla="*/ 0 60000 65536"/>
                <a:gd name="T8" fmla="*/ 0 60000 65536"/>
                <a:gd name="T9" fmla="*/ 0 w 21599"/>
                <a:gd name="T10" fmla="*/ 0 h 21600"/>
                <a:gd name="T11" fmla="*/ 21599 w 2159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9" h="21600" fill="none" extrusionOk="0">
                  <a:moveTo>
                    <a:pt x="-1" y="0"/>
                  </a:moveTo>
                  <a:cubicBezTo>
                    <a:pt x="11868" y="0"/>
                    <a:pt x="21514" y="9576"/>
                    <a:pt x="21599" y="21444"/>
                  </a:cubicBezTo>
                </a:path>
                <a:path w="21599" h="21600" stroke="0" extrusionOk="0">
                  <a:moveTo>
                    <a:pt x="-1" y="0"/>
                  </a:moveTo>
                  <a:cubicBezTo>
                    <a:pt x="11868" y="0"/>
                    <a:pt x="21514" y="9576"/>
                    <a:pt x="21599" y="21444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499" name="Arc 75"/>
            <p:cNvSpPr>
              <a:spLocks/>
            </p:cNvSpPr>
            <p:nvPr/>
          </p:nvSpPr>
          <p:spPr bwMode="auto">
            <a:xfrm>
              <a:off x="2161" y="1156"/>
              <a:ext cx="80" cy="258"/>
            </a:xfrm>
            <a:custGeom>
              <a:avLst/>
              <a:gdLst>
                <a:gd name="T0" fmla="*/ 0 w 21599"/>
                <a:gd name="T1" fmla="*/ 3 h 21600"/>
                <a:gd name="T2" fmla="*/ 0 w 21599"/>
                <a:gd name="T3" fmla="*/ 0 h 21600"/>
                <a:gd name="T4" fmla="*/ 0 w 21599"/>
                <a:gd name="T5" fmla="*/ 3 h 21600"/>
                <a:gd name="T6" fmla="*/ 0 60000 65536"/>
                <a:gd name="T7" fmla="*/ 0 60000 65536"/>
                <a:gd name="T8" fmla="*/ 0 60000 65536"/>
                <a:gd name="T9" fmla="*/ 0 w 21599"/>
                <a:gd name="T10" fmla="*/ 0 h 21600"/>
                <a:gd name="T11" fmla="*/ 21599 w 2159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9" h="21600" fill="none" extrusionOk="0">
                  <a:moveTo>
                    <a:pt x="-1" y="21444"/>
                  </a:moveTo>
                  <a:cubicBezTo>
                    <a:pt x="84" y="9576"/>
                    <a:pt x="9730" y="0"/>
                    <a:pt x="21598" y="0"/>
                  </a:cubicBezTo>
                </a:path>
                <a:path w="21599" h="21600" stroke="0" extrusionOk="0">
                  <a:moveTo>
                    <a:pt x="-1" y="21444"/>
                  </a:moveTo>
                  <a:cubicBezTo>
                    <a:pt x="84" y="9576"/>
                    <a:pt x="9730" y="0"/>
                    <a:pt x="21598" y="0"/>
                  </a:cubicBezTo>
                  <a:lnTo>
                    <a:pt x="21599" y="21600"/>
                  </a:lnTo>
                  <a:close/>
                </a:path>
              </a:pathLst>
            </a:cu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7431" name="Line 76"/>
          <p:cNvSpPr>
            <a:spLocks noChangeShapeType="1"/>
          </p:cNvSpPr>
          <p:nvPr/>
        </p:nvSpPr>
        <p:spPr bwMode="auto">
          <a:xfrm>
            <a:off x="3557588" y="1773238"/>
            <a:ext cx="1587" cy="536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32" name="Line 77"/>
          <p:cNvSpPr>
            <a:spLocks noChangeShapeType="1"/>
          </p:cNvSpPr>
          <p:nvPr/>
        </p:nvSpPr>
        <p:spPr bwMode="auto">
          <a:xfrm>
            <a:off x="3357563" y="2228850"/>
            <a:ext cx="385762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17433" name="Group 78"/>
          <p:cNvGrpSpPr>
            <a:grpSpLocks/>
          </p:cNvGrpSpPr>
          <p:nvPr/>
        </p:nvGrpSpPr>
        <p:grpSpPr bwMode="auto">
          <a:xfrm>
            <a:off x="3131840" y="3148271"/>
            <a:ext cx="5256584" cy="1702999"/>
            <a:chOff x="2609" y="1711"/>
            <a:chExt cx="1935" cy="476"/>
          </a:xfrm>
        </p:grpSpPr>
        <p:grpSp>
          <p:nvGrpSpPr>
            <p:cNvPr id="17472" name="Group 79"/>
            <p:cNvGrpSpPr>
              <a:grpSpLocks/>
            </p:cNvGrpSpPr>
            <p:nvPr/>
          </p:nvGrpSpPr>
          <p:grpSpPr bwMode="auto">
            <a:xfrm>
              <a:off x="2616" y="1937"/>
              <a:ext cx="1175" cy="124"/>
              <a:chOff x="2616" y="1937"/>
              <a:chExt cx="1175" cy="124"/>
            </a:xfrm>
          </p:grpSpPr>
          <p:sp>
            <p:nvSpPr>
              <p:cNvPr id="17494" name="Freeform 80"/>
              <p:cNvSpPr>
                <a:spLocks/>
              </p:cNvSpPr>
              <p:nvPr/>
            </p:nvSpPr>
            <p:spPr bwMode="auto">
              <a:xfrm>
                <a:off x="3173" y="1937"/>
                <a:ext cx="618" cy="123"/>
              </a:xfrm>
              <a:custGeom>
                <a:avLst/>
                <a:gdLst>
                  <a:gd name="T0" fmla="*/ 618 w 306"/>
                  <a:gd name="T1" fmla="*/ 121 h 61"/>
                  <a:gd name="T2" fmla="*/ 0 w 306"/>
                  <a:gd name="T3" fmla="*/ 2 h 61"/>
                  <a:gd name="T4" fmla="*/ 0 w 306"/>
                  <a:gd name="T5" fmla="*/ 2 h 61"/>
                  <a:gd name="T6" fmla="*/ 0 w 306"/>
                  <a:gd name="T7" fmla="*/ 123 h 61"/>
                  <a:gd name="T8" fmla="*/ 618 w 306"/>
                  <a:gd name="T9" fmla="*/ 121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61"/>
                  <a:gd name="T17" fmla="*/ 306 w 306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61">
                    <a:moveTo>
                      <a:pt x="306" y="60"/>
                    </a:moveTo>
                    <a:cubicBezTo>
                      <a:pt x="305" y="27"/>
                      <a:pt x="168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lnTo>
                      <a:pt x="0" y="61"/>
                    </a:lnTo>
                    <a:lnTo>
                      <a:pt x="306" y="60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95" name="Arc 81"/>
              <p:cNvSpPr>
                <a:spLocks/>
              </p:cNvSpPr>
              <p:nvPr/>
            </p:nvSpPr>
            <p:spPr bwMode="auto">
              <a:xfrm>
                <a:off x="3173" y="1943"/>
                <a:ext cx="616" cy="118"/>
              </a:xfrm>
              <a:custGeom>
                <a:avLst/>
                <a:gdLst>
                  <a:gd name="T0" fmla="*/ 0 w 21633"/>
                  <a:gd name="T1" fmla="*/ 0 h 21600"/>
                  <a:gd name="T2" fmla="*/ 18 w 21633"/>
                  <a:gd name="T3" fmla="*/ 1 h 21600"/>
                  <a:gd name="T4" fmla="*/ 0 w 21633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633"/>
                  <a:gd name="T10" fmla="*/ 0 h 21600"/>
                  <a:gd name="T11" fmla="*/ 21633 w 2163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33" h="21600" fill="none" extrusionOk="0">
                    <a:moveTo>
                      <a:pt x="0" y="0"/>
                    </a:moveTo>
                    <a:cubicBezTo>
                      <a:pt x="11" y="0"/>
                      <a:pt x="22" y="-1"/>
                      <a:pt x="34" y="0"/>
                    </a:cubicBezTo>
                    <a:cubicBezTo>
                      <a:pt x="11891" y="0"/>
                      <a:pt x="21532" y="9559"/>
                      <a:pt x="21633" y="21416"/>
                    </a:cubicBezTo>
                  </a:path>
                  <a:path w="21633" h="21600" stroke="0" extrusionOk="0">
                    <a:moveTo>
                      <a:pt x="0" y="0"/>
                    </a:moveTo>
                    <a:cubicBezTo>
                      <a:pt x="11" y="0"/>
                      <a:pt x="22" y="-1"/>
                      <a:pt x="34" y="0"/>
                    </a:cubicBezTo>
                    <a:cubicBezTo>
                      <a:pt x="11891" y="0"/>
                      <a:pt x="21532" y="9559"/>
                      <a:pt x="21633" y="21416"/>
                    </a:cubicBezTo>
                    <a:lnTo>
                      <a:pt x="34" y="21600"/>
                    </a:lnTo>
                    <a:close/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96" name="Freeform 82"/>
              <p:cNvSpPr>
                <a:spLocks/>
              </p:cNvSpPr>
              <p:nvPr/>
            </p:nvSpPr>
            <p:spPr bwMode="auto">
              <a:xfrm>
                <a:off x="2616" y="1939"/>
                <a:ext cx="618" cy="121"/>
              </a:xfrm>
              <a:custGeom>
                <a:avLst/>
                <a:gdLst>
                  <a:gd name="T0" fmla="*/ 616 w 306"/>
                  <a:gd name="T1" fmla="*/ 0 h 60"/>
                  <a:gd name="T2" fmla="*/ 0 w 306"/>
                  <a:gd name="T3" fmla="*/ 119 h 60"/>
                  <a:gd name="T4" fmla="*/ 618 w 306"/>
                  <a:gd name="T5" fmla="*/ 121 h 60"/>
                  <a:gd name="T6" fmla="*/ 616 w 306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6"/>
                  <a:gd name="T13" fmla="*/ 0 h 60"/>
                  <a:gd name="T14" fmla="*/ 306 w 306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6" h="60">
                    <a:moveTo>
                      <a:pt x="305" y="0"/>
                    </a:moveTo>
                    <a:cubicBezTo>
                      <a:pt x="137" y="0"/>
                      <a:pt x="1" y="26"/>
                      <a:pt x="0" y="59"/>
                    </a:cubicBezTo>
                    <a:lnTo>
                      <a:pt x="306" y="60"/>
                    </a:lnTo>
                    <a:lnTo>
                      <a:pt x="305" y="0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97" name="Arc 83"/>
              <p:cNvSpPr>
                <a:spLocks/>
              </p:cNvSpPr>
              <p:nvPr/>
            </p:nvSpPr>
            <p:spPr bwMode="auto">
              <a:xfrm>
                <a:off x="2621" y="1943"/>
                <a:ext cx="613" cy="118"/>
              </a:xfrm>
              <a:custGeom>
                <a:avLst/>
                <a:gdLst>
                  <a:gd name="T0" fmla="*/ 0 w 21599"/>
                  <a:gd name="T1" fmla="*/ 1 h 21600"/>
                  <a:gd name="T2" fmla="*/ 17 w 21599"/>
                  <a:gd name="T3" fmla="*/ 0 h 21600"/>
                  <a:gd name="T4" fmla="*/ 17 w 21599"/>
                  <a:gd name="T5" fmla="*/ 1 h 21600"/>
                  <a:gd name="T6" fmla="*/ 0 60000 65536"/>
                  <a:gd name="T7" fmla="*/ 0 60000 65536"/>
                  <a:gd name="T8" fmla="*/ 0 60000 65536"/>
                  <a:gd name="T9" fmla="*/ 0 w 21599"/>
                  <a:gd name="T10" fmla="*/ 0 h 21600"/>
                  <a:gd name="T11" fmla="*/ 21599 w 2159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9" h="21600" fill="none" extrusionOk="0">
                    <a:moveTo>
                      <a:pt x="-1" y="21417"/>
                    </a:moveTo>
                    <a:cubicBezTo>
                      <a:pt x="99" y="9560"/>
                      <a:pt x="9740" y="0"/>
                      <a:pt x="21598" y="0"/>
                    </a:cubicBezTo>
                  </a:path>
                  <a:path w="21599" h="21600" stroke="0" extrusionOk="0">
                    <a:moveTo>
                      <a:pt x="-1" y="21417"/>
                    </a:moveTo>
                    <a:cubicBezTo>
                      <a:pt x="99" y="9560"/>
                      <a:pt x="9740" y="0"/>
                      <a:pt x="21598" y="0"/>
                    </a:cubicBezTo>
                    <a:lnTo>
                      <a:pt x="21599" y="21600"/>
                    </a:lnTo>
                    <a:close/>
                  </a:path>
                </a:pathLst>
              </a:custGeom>
              <a:solidFill>
                <a:srgbClr val="008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7473" name="Group 84"/>
            <p:cNvGrpSpPr>
              <a:grpSpLocks/>
            </p:cNvGrpSpPr>
            <p:nvPr/>
          </p:nvGrpSpPr>
          <p:grpSpPr bwMode="auto">
            <a:xfrm>
              <a:off x="3156" y="1711"/>
              <a:ext cx="82" cy="353"/>
              <a:chOff x="3156" y="1711"/>
              <a:chExt cx="82" cy="353"/>
            </a:xfrm>
          </p:grpSpPr>
          <p:sp>
            <p:nvSpPr>
              <p:cNvPr id="17490" name="Freeform 85"/>
              <p:cNvSpPr>
                <a:spLocks/>
              </p:cNvSpPr>
              <p:nvPr/>
            </p:nvSpPr>
            <p:spPr bwMode="auto">
              <a:xfrm>
                <a:off x="3195" y="1711"/>
                <a:ext cx="43" cy="353"/>
              </a:xfrm>
              <a:custGeom>
                <a:avLst/>
                <a:gdLst>
                  <a:gd name="T0" fmla="*/ 43 w 21"/>
                  <a:gd name="T1" fmla="*/ 353 h 175"/>
                  <a:gd name="T2" fmla="*/ 0 w 21"/>
                  <a:gd name="T3" fmla="*/ 0 h 175"/>
                  <a:gd name="T4" fmla="*/ 0 w 21"/>
                  <a:gd name="T5" fmla="*/ 353 h 175"/>
                  <a:gd name="T6" fmla="*/ 43 w 21"/>
                  <a:gd name="T7" fmla="*/ 353 h 1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"/>
                  <a:gd name="T13" fmla="*/ 0 h 175"/>
                  <a:gd name="T14" fmla="*/ 21 w 21"/>
                  <a:gd name="T15" fmla="*/ 175 h 1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" h="175">
                    <a:moveTo>
                      <a:pt x="21" y="175"/>
                    </a:moveTo>
                    <a:cubicBezTo>
                      <a:pt x="21" y="78"/>
                      <a:pt x="11" y="0"/>
                      <a:pt x="0" y="0"/>
                    </a:cubicBezTo>
                    <a:lnTo>
                      <a:pt x="0" y="175"/>
                    </a:lnTo>
                    <a:lnTo>
                      <a:pt x="21" y="175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91" name="Arc 86"/>
              <p:cNvSpPr>
                <a:spLocks/>
              </p:cNvSpPr>
              <p:nvPr/>
            </p:nvSpPr>
            <p:spPr bwMode="auto">
              <a:xfrm>
                <a:off x="3192" y="1715"/>
                <a:ext cx="39" cy="349"/>
              </a:xfrm>
              <a:custGeom>
                <a:avLst/>
                <a:gdLst>
                  <a:gd name="T0" fmla="*/ 0 w 22154"/>
                  <a:gd name="T1" fmla="*/ 0 h 21600"/>
                  <a:gd name="T2" fmla="*/ 0 w 22154"/>
                  <a:gd name="T3" fmla="*/ 6 h 21600"/>
                  <a:gd name="T4" fmla="*/ 0 w 22154"/>
                  <a:gd name="T5" fmla="*/ 6 h 21600"/>
                  <a:gd name="T6" fmla="*/ 0 60000 65536"/>
                  <a:gd name="T7" fmla="*/ 0 60000 65536"/>
                  <a:gd name="T8" fmla="*/ 0 60000 65536"/>
                  <a:gd name="T9" fmla="*/ 0 w 22154"/>
                  <a:gd name="T10" fmla="*/ 0 h 21600"/>
                  <a:gd name="T11" fmla="*/ 22154 w 2215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154" h="21600" fill="none" extrusionOk="0">
                    <a:moveTo>
                      <a:pt x="0" y="7"/>
                    </a:moveTo>
                    <a:cubicBezTo>
                      <a:pt x="184" y="2"/>
                      <a:pt x="369" y="-1"/>
                      <a:pt x="554" y="0"/>
                    </a:cubicBezTo>
                    <a:cubicBezTo>
                      <a:pt x="12483" y="0"/>
                      <a:pt x="22154" y="9670"/>
                      <a:pt x="22154" y="21600"/>
                    </a:cubicBezTo>
                  </a:path>
                  <a:path w="22154" h="21600" stroke="0" extrusionOk="0">
                    <a:moveTo>
                      <a:pt x="0" y="7"/>
                    </a:moveTo>
                    <a:cubicBezTo>
                      <a:pt x="184" y="2"/>
                      <a:pt x="369" y="-1"/>
                      <a:pt x="554" y="0"/>
                    </a:cubicBezTo>
                    <a:cubicBezTo>
                      <a:pt x="12483" y="0"/>
                      <a:pt x="22154" y="9670"/>
                      <a:pt x="22154" y="21600"/>
                    </a:cubicBezTo>
                    <a:lnTo>
                      <a:pt x="554" y="2160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92" name="Freeform 87"/>
              <p:cNvSpPr>
                <a:spLocks/>
              </p:cNvSpPr>
              <p:nvPr/>
            </p:nvSpPr>
            <p:spPr bwMode="auto">
              <a:xfrm>
                <a:off x="3156" y="1711"/>
                <a:ext cx="42" cy="353"/>
              </a:xfrm>
              <a:custGeom>
                <a:avLst/>
                <a:gdLst>
                  <a:gd name="T0" fmla="*/ 40 w 21"/>
                  <a:gd name="T1" fmla="*/ 0 h 175"/>
                  <a:gd name="T2" fmla="*/ 0 w 21"/>
                  <a:gd name="T3" fmla="*/ 351 h 175"/>
                  <a:gd name="T4" fmla="*/ 42 w 21"/>
                  <a:gd name="T5" fmla="*/ 353 h 175"/>
                  <a:gd name="T6" fmla="*/ 40 w 21"/>
                  <a:gd name="T7" fmla="*/ 0 h 1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"/>
                  <a:gd name="T13" fmla="*/ 0 h 175"/>
                  <a:gd name="T14" fmla="*/ 21 w 21"/>
                  <a:gd name="T15" fmla="*/ 175 h 1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" h="175">
                    <a:moveTo>
                      <a:pt x="20" y="0"/>
                    </a:moveTo>
                    <a:cubicBezTo>
                      <a:pt x="9" y="0"/>
                      <a:pt x="0" y="78"/>
                      <a:pt x="0" y="174"/>
                    </a:cubicBezTo>
                    <a:lnTo>
                      <a:pt x="21" y="17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93" name="Arc 88"/>
              <p:cNvSpPr>
                <a:spLocks/>
              </p:cNvSpPr>
              <p:nvPr/>
            </p:nvSpPr>
            <p:spPr bwMode="auto">
              <a:xfrm>
                <a:off x="3157" y="1715"/>
                <a:ext cx="39" cy="349"/>
              </a:xfrm>
              <a:custGeom>
                <a:avLst/>
                <a:gdLst>
                  <a:gd name="T0" fmla="*/ 0 w 21600"/>
                  <a:gd name="T1" fmla="*/ 6 h 21593"/>
                  <a:gd name="T2" fmla="*/ 0 w 21600"/>
                  <a:gd name="T3" fmla="*/ 0 h 21593"/>
                  <a:gd name="T4" fmla="*/ 0 w 21600"/>
                  <a:gd name="T5" fmla="*/ 6 h 21593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3"/>
                  <a:gd name="T11" fmla="*/ 21600 w 21600"/>
                  <a:gd name="T12" fmla="*/ 21593 h 2159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3" fill="none" extrusionOk="0">
                    <a:moveTo>
                      <a:pt x="0" y="21593"/>
                    </a:moveTo>
                    <a:cubicBezTo>
                      <a:pt x="0" y="9881"/>
                      <a:pt x="9333" y="302"/>
                      <a:pt x="21042" y="0"/>
                    </a:cubicBezTo>
                  </a:path>
                  <a:path w="21600" h="21593" stroke="0" extrusionOk="0">
                    <a:moveTo>
                      <a:pt x="0" y="21593"/>
                    </a:moveTo>
                    <a:cubicBezTo>
                      <a:pt x="0" y="9881"/>
                      <a:pt x="9333" y="302"/>
                      <a:pt x="21042" y="0"/>
                    </a:cubicBezTo>
                    <a:lnTo>
                      <a:pt x="21600" y="21593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7474" name="Freeform 89"/>
            <p:cNvSpPr>
              <a:spLocks/>
            </p:cNvSpPr>
            <p:nvPr/>
          </p:nvSpPr>
          <p:spPr bwMode="auto">
            <a:xfrm>
              <a:off x="2927" y="1866"/>
              <a:ext cx="517" cy="194"/>
            </a:xfrm>
            <a:custGeom>
              <a:avLst/>
              <a:gdLst>
                <a:gd name="T0" fmla="*/ 0 w 404"/>
                <a:gd name="T1" fmla="*/ 194 h 194"/>
                <a:gd name="T2" fmla="*/ 0 w 404"/>
                <a:gd name="T3" fmla="*/ 0 h 194"/>
                <a:gd name="T4" fmla="*/ 404 w 404"/>
                <a:gd name="T5" fmla="*/ 0 h 194"/>
                <a:gd name="T6" fmla="*/ 404 w 404"/>
                <a:gd name="T7" fmla="*/ 194 h 194"/>
                <a:gd name="T8" fmla="*/ 404 w 404"/>
                <a:gd name="T9" fmla="*/ 178 h 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4"/>
                <a:gd name="T16" fmla="*/ 0 h 194"/>
                <a:gd name="T17" fmla="*/ 404 w 404"/>
                <a:gd name="T18" fmla="*/ 194 h 1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4" h="194">
                  <a:moveTo>
                    <a:pt x="0" y="194"/>
                  </a:moveTo>
                  <a:lnTo>
                    <a:pt x="0" y="0"/>
                  </a:lnTo>
                  <a:lnTo>
                    <a:pt x="404" y="0"/>
                  </a:lnTo>
                  <a:lnTo>
                    <a:pt x="404" y="194"/>
                  </a:lnTo>
                  <a:lnTo>
                    <a:pt x="404" y="178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476" name="Rectangle 94"/>
            <p:cNvSpPr>
              <a:spLocks noChangeArrowheads="1"/>
            </p:cNvSpPr>
            <p:nvPr/>
          </p:nvSpPr>
          <p:spPr bwMode="auto">
            <a:xfrm>
              <a:off x="2609" y="2106"/>
              <a:ext cx="287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fr-FR" sz="1300" b="0" baseline="0" dirty="0" smtClean="0">
                  <a:solidFill>
                    <a:srgbClr val="000000"/>
                  </a:solidFill>
                  <a:latin typeface="Arial" charset="0"/>
                </a:rPr>
                <a:t>Signal </a:t>
              </a:r>
              <a:r>
                <a:rPr lang="fr-FR" sz="1300" b="0" i="1" baseline="0" dirty="0" smtClean="0">
                  <a:solidFill>
                    <a:srgbClr val="000000"/>
                  </a:solidFill>
                  <a:latin typeface="Arial" charset="0"/>
                </a:rPr>
                <a:t>E</a:t>
              </a:r>
              <a:r>
                <a:rPr lang="fr-FR" sz="1300" b="0" i="1" baseline="-25000" dirty="0" smtClean="0">
                  <a:solidFill>
                    <a:srgbClr val="000000"/>
                  </a:solidFill>
                  <a:latin typeface="Arial" charset="0"/>
                </a:rPr>
                <a:t>s</a:t>
              </a:r>
              <a:endParaRPr lang="fr-FR" sz="1600" b="0" i="1" baseline="-25000" dirty="0">
                <a:latin typeface="Arial" charset="0"/>
              </a:endParaRPr>
            </a:p>
          </p:txBody>
        </p:sp>
        <p:sp>
          <p:nvSpPr>
            <p:cNvPr id="17477" name="Rectangle 95"/>
            <p:cNvSpPr>
              <a:spLocks noChangeArrowheads="1"/>
            </p:cNvSpPr>
            <p:nvPr/>
          </p:nvSpPr>
          <p:spPr bwMode="auto">
            <a:xfrm>
              <a:off x="3760" y="2112"/>
              <a:ext cx="784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eaLnBrk="0" hangingPunct="0"/>
              <a:r>
                <a:rPr lang="fr-FR" sz="1300" b="0" baseline="0" dirty="0" smtClean="0">
                  <a:solidFill>
                    <a:srgbClr val="000000"/>
                  </a:solidFill>
                  <a:latin typeface="Arial" charset="0"/>
                </a:rPr>
                <a:t>Emission spontanée </a:t>
              </a:r>
              <a:r>
                <a:rPr lang="fr-FR" sz="1300" b="0" i="1" baseline="0" dirty="0" err="1" smtClean="0">
                  <a:solidFill>
                    <a:srgbClr val="000000"/>
                  </a:solidFill>
                  <a:latin typeface="Arial" charset="0"/>
                </a:rPr>
                <a:t>E</a:t>
              </a:r>
              <a:r>
                <a:rPr lang="fr-FR" sz="1300" b="0" i="1" baseline="-25000" dirty="0" err="1" smtClean="0">
                  <a:solidFill>
                    <a:srgbClr val="000000"/>
                  </a:solidFill>
                  <a:latin typeface="Arial" charset="0"/>
                </a:rPr>
                <a:t>b</a:t>
              </a:r>
              <a:r>
                <a:rPr lang="fr-FR" sz="1300" i="1" baseline="0" dirty="0" smtClean="0">
                  <a:solidFill>
                    <a:srgbClr val="000000"/>
                  </a:solidFill>
                  <a:latin typeface="Arial" charset="0"/>
                </a:rPr>
                <a:t> </a:t>
              </a:r>
              <a:endParaRPr lang="fr-FR" sz="1600" b="0" i="1" baseline="0" dirty="0">
                <a:latin typeface="Arial" charset="0"/>
              </a:endParaRPr>
            </a:p>
          </p:txBody>
        </p:sp>
        <p:sp>
          <p:nvSpPr>
            <p:cNvPr id="17486" name="Line 99"/>
            <p:cNvSpPr>
              <a:spLocks noChangeShapeType="1"/>
            </p:cNvSpPr>
            <p:nvPr/>
          </p:nvSpPr>
          <p:spPr bwMode="auto">
            <a:xfrm flipH="1" flipV="1">
              <a:off x="3478" y="1995"/>
              <a:ext cx="277" cy="1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484" name="Line 104"/>
            <p:cNvSpPr>
              <a:spLocks noChangeShapeType="1"/>
            </p:cNvSpPr>
            <p:nvPr/>
          </p:nvSpPr>
          <p:spPr bwMode="auto">
            <a:xfrm flipV="1">
              <a:off x="2946" y="1956"/>
              <a:ext cx="260" cy="18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7434" name="Group 105"/>
          <p:cNvGrpSpPr>
            <a:grpSpLocks/>
          </p:cNvGrpSpPr>
          <p:nvPr/>
        </p:nvGrpSpPr>
        <p:grpSpPr bwMode="auto">
          <a:xfrm>
            <a:off x="1146175" y="2716213"/>
            <a:ext cx="549275" cy="1023937"/>
            <a:chOff x="722" y="1711"/>
            <a:chExt cx="346" cy="645"/>
          </a:xfrm>
        </p:grpSpPr>
        <p:grpSp>
          <p:nvGrpSpPr>
            <p:cNvPr id="17463" name="Group 106"/>
            <p:cNvGrpSpPr>
              <a:grpSpLocks/>
            </p:cNvGrpSpPr>
            <p:nvPr/>
          </p:nvGrpSpPr>
          <p:grpSpPr bwMode="auto">
            <a:xfrm>
              <a:off x="983" y="1711"/>
              <a:ext cx="85" cy="353"/>
              <a:chOff x="983" y="1711"/>
              <a:chExt cx="85" cy="353"/>
            </a:xfrm>
          </p:grpSpPr>
          <p:sp>
            <p:nvSpPr>
              <p:cNvPr id="17468" name="Freeform 107"/>
              <p:cNvSpPr>
                <a:spLocks/>
              </p:cNvSpPr>
              <p:nvPr/>
            </p:nvSpPr>
            <p:spPr bwMode="auto">
              <a:xfrm>
                <a:off x="1025" y="1711"/>
                <a:ext cx="43" cy="353"/>
              </a:xfrm>
              <a:custGeom>
                <a:avLst/>
                <a:gdLst>
                  <a:gd name="T0" fmla="*/ 43 w 21"/>
                  <a:gd name="T1" fmla="*/ 353 h 175"/>
                  <a:gd name="T2" fmla="*/ 0 w 21"/>
                  <a:gd name="T3" fmla="*/ 0 h 175"/>
                  <a:gd name="T4" fmla="*/ 0 w 21"/>
                  <a:gd name="T5" fmla="*/ 353 h 175"/>
                  <a:gd name="T6" fmla="*/ 43 w 21"/>
                  <a:gd name="T7" fmla="*/ 353 h 1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"/>
                  <a:gd name="T13" fmla="*/ 0 h 175"/>
                  <a:gd name="T14" fmla="*/ 21 w 21"/>
                  <a:gd name="T15" fmla="*/ 175 h 1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" h="175">
                    <a:moveTo>
                      <a:pt x="21" y="175"/>
                    </a:moveTo>
                    <a:cubicBezTo>
                      <a:pt x="21" y="78"/>
                      <a:pt x="11" y="0"/>
                      <a:pt x="0" y="0"/>
                    </a:cubicBezTo>
                    <a:lnTo>
                      <a:pt x="0" y="175"/>
                    </a:lnTo>
                    <a:lnTo>
                      <a:pt x="21" y="175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69" name="Arc 108"/>
              <p:cNvSpPr>
                <a:spLocks/>
              </p:cNvSpPr>
              <p:nvPr/>
            </p:nvSpPr>
            <p:spPr bwMode="auto">
              <a:xfrm>
                <a:off x="1025" y="1716"/>
                <a:ext cx="38" cy="348"/>
              </a:xfrm>
              <a:custGeom>
                <a:avLst/>
                <a:gdLst>
                  <a:gd name="T0" fmla="*/ 0 w 22168"/>
                  <a:gd name="T1" fmla="*/ 0 h 21600"/>
                  <a:gd name="T2" fmla="*/ 0 w 22168"/>
                  <a:gd name="T3" fmla="*/ 6 h 21600"/>
                  <a:gd name="T4" fmla="*/ 0 w 22168"/>
                  <a:gd name="T5" fmla="*/ 6 h 21600"/>
                  <a:gd name="T6" fmla="*/ 0 60000 65536"/>
                  <a:gd name="T7" fmla="*/ 0 60000 65536"/>
                  <a:gd name="T8" fmla="*/ 0 60000 65536"/>
                  <a:gd name="T9" fmla="*/ 0 w 22168"/>
                  <a:gd name="T10" fmla="*/ 0 h 21600"/>
                  <a:gd name="T11" fmla="*/ 22168 w 2216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168" h="21600" fill="none" extrusionOk="0">
                    <a:moveTo>
                      <a:pt x="0" y="7"/>
                    </a:moveTo>
                    <a:cubicBezTo>
                      <a:pt x="189" y="2"/>
                      <a:pt x="378" y="-1"/>
                      <a:pt x="568" y="0"/>
                    </a:cubicBezTo>
                    <a:cubicBezTo>
                      <a:pt x="12497" y="0"/>
                      <a:pt x="22168" y="9670"/>
                      <a:pt x="22168" y="21600"/>
                    </a:cubicBezTo>
                  </a:path>
                  <a:path w="22168" h="21600" stroke="0" extrusionOk="0">
                    <a:moveTo>
                      <a:pt x="0" y="7"/>
                    </a:moveTo>
                    <a:cubicBezTo>
                      <a:pt x="189" y="2"/>
                      <a:pt x="378" y="-1"/>
                      <a:pt x="568" y="0"/>
                    </a:cubicBezTo>
                    <a:cubicBezTo>
                      <a:pt x="12497" y="0"/>
                      <a:pt x="22168" y="9670"/>
                      <a:pt x="22168" y="21600"/>
                    </a:cubicBezTo>
                    <a:lnTo>
                      <a:pt x="568" y="21600"/>
                    </a:lnTo>
                    <a:close/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70" name="Freeform 109"/>
              <p:cNvSpPr>
                <a:spLocks/>
              </p:cNvSpPr>
              <p:nvPr/>
            </p:nvSpPr>
            <p:spPr bwMode="auto">
              <a:xfrm>
                <a:off x="983" y="1711"/>
                <a:ext cx="42" cy="353"/>
              </a:xfrm>
              <a:custGeom>
                <a:avLst/>
                <a:gdLst>
                  <a:gd name="T0" fmla="*/ 40 w 21"/>
                  <a:gd name="T1" fmla="*/ 0 h 175"/>
                  <a:gd name="T2" fmla="*/ 0 w 21"/>
                  <a:gd name="T3" fmla="*/ 351 h 175"/>
                  <a:gd name="T4" fmla="*/ 42 w 21"/>
                  <a:gd name="T5" fmla="*/ 353 h 175"/>
                  <a:gd name="T6" fmla="*/ 40 w 21"/>
                  <a:gd name="T7" fmla="*/ 0 h 1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"/>
                  <a:gd name="T13" fmla="*/ 0 h 175"/>
                  <a:gd name="T14" fmla="*/ 21 w 21"/>
                  <a:gd name="T15" fmla="*/ 175 h 1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" h="175">
                    <a:moveTo>
                      <a:pt x="20" y="0"/>
                    </a:moveTo>
                    <a:cubicBezTo>
                      <a:pt x="9" y="0"/>
                      <a:pt x="0" y="78"/>
                      <a:pt x="0" y="174"/>
                    </a:cubicBezTo>
                    <a:lnTo>
                      <a:pt x="21" y="175"/>
                    </a:lnTo>
                    <a:lnTo>
                      <a:pt x="20" y="0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71" name="Arc 110"/>
              <p:cNvSpPr>
                <a:spLocks/>
              </p:cNvSpPr>
              <p:nvPr/>
            </p:nvSpPr>
            <p:spPr bwMode="auto">
              <a:xfrm>
                <a:off x="988" y="1716"/>
                <a:ext cx="38" cy="348"/>
              </a:xfrm>
              <a:custGeom>
                <a:avLst/>
                <a:gdLst>
                  <a:gd name="T0" fmla="*/ 0 w 21600"/>
                  <a:gd name="T1" fmla="*/ 6 h 21592"/>
                  <a:gd name="T2" fmla="*/ 0 w 21600"/>
                  <a:gd name="T3" fmla="*/ 0 h 21592"/>
                  <a:gd name="T4" fmla="*/ 0 w 21600"/>
                  <a:gd name="T5" fmla="*/ 6 h 2159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2"/>
                  <a:gd name="T11" fmla="*/ 21600 w 21600"/>
                  <a:gd name="T12" fmla="*/ 21592 h 215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2" fill="none" extrusionOk="0">
                    <a:moveTo>
                      <a:pt x="0" y="21592"/>
                    </a:moveTo>
                    <a:cubicBezTo>
                      <a:pt x="0" y="9885"/>
                      <a:pt x="9326" y="309"/>
                      <a:pt x="21028" y="-1"/>
                    </a:cubicBezTo>
                  </a:path>
                  <a:path w="21600" h="21592" stroke="0" extrusionOk="0">
                    <a:moveTo>
                      <a:pt x="0" y="21592"/>
                    </a:moveTo>
                    <a:cubicBezTo>
                      <a:pt x="0" y="9885"/>
                      <a:pt x="9326" y="309"/>
                      <a:pt x="21028" y="-1"/>
                    </a:cubicBezTo>
                    <a:lnTo>
                      <a:pt x="21600" y="21592"/>
                    </a:lnTo>
                    <a:close/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7464" name="Rectangle 111"/>
            <p:cNvSpPr>
              <a:spLocks noChangeArrowheads="1"/>
            </p:cNvSpPr>
            <p:nvPr/>
          </p:nvSpPr>
          <p:spPr bwMode="auto">
            <a:xfrm>
              <a:off x="722" y="2231"/>
              <a:ext cx="28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fr-FR" sz="1300" b="0" baseline="0">
                  <a:solidFill>
                    <a:srgbClr val="000000"/>
                  </a:solidFill>
                  <a:latin typeface="Arial" charset="0"/>
                </a:rPr>
                <a:t>Signal</a:t>
              </a:r>
              <a:endParaRPr lang="fr-FR" sz="1600" b="0" baseline="0">
                <a:latin typeface="Arial" charset="0"/>
              </a:endParaRPr>
            </a:p>
          </p:txBody>
        </p:sp>
        <p:grpSp>
          <p:nvGrpSpPr>
            <p:cNvPr id="17465" name="Group 112"/>
            <p:cNvGrpSpPr>
              <a:grpSpLocks/>
            </p:cNvGrpSpPr>
            <p:nvPr/>
          </p:nvGrpSpPr>
          <p:grpSpPr bwMode="auto">
            <a:xfrm>
              <a:off x="854" y="1931"/>
              <a:ext cx="171" cy="272"/>
              <a:chOff x="854" y="1931"/>
              <a:chExt cx="171" cy="272"/>
            </a:xfrm>
          </p:grpSpPr>
          <p:sp>
            <p:nvSpPr>
              <p:cNvPr id="17466" name="Freeform 113"/>
              <p:cNvSpPr>
                <a:spLocks/>
              </p:cNvSpPr>
              <p:nvPr/>
            </p:nvSpPr>
            <p:spPr bwMode="auto">
              <a:xfrm>
                <a:off x="967" y="1931"/>
                <a:ext cx="58" cy="66"/>
              </a:xfrm>
              <a:custGeom>
                <a:avLst/>
                <a:gdLst>
                  <a:gd name="T0" fmla="*/ 58 w 58"/>
                  <a:gd name="T1" fmla="*/ 0 h 66"/>
                  <a:gd name="T2" fmla="*/ 34 w 58"/>
                  <a:gd name="T3" fmla="*/ 66 h 66"/>
                  <a:gd name="T4" fmla="*/ 16 w 58"/>
                  <a:gd name="T5" fmla="*/ 58 h 66"/>
                  <a:gd name="T6" fmla="*/ 0 w 58"/>
                  <a:gd name="T7" fmla="*/ 50 h 66"/>
                  <a:gd name="T8" fmla="*/ 58 w 58"/>
                  <a:gd name="T9" fmla="*/ 0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66"/>
                  <a:gd name="T17" fmla="*/ 58 w 58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66">
                    <a:moveTo>
                      <a:pt x="58" y="0"/>
                    </a:moveTo>
                    <a:lnTo>
                      <a:pt x="34" y="66"/>
                    </a:lnTo>
                    <a:lnTo>
                      <a:pt x="16" y="58"/>
                    </a:lnTo>
                    <a:lnTo>
                      <a:pt x="0" y="50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67" name="Line 114"/>
              <p:cNvSpPr>
                <a:spLocks noChangeShapeType="1"/>
              </p:cNvSpPr>
              <p:nvPr/>
            </p:nvSpPr>
            <p:spPr bwMode="auto">
              <a:xfrm flipV="1">
                <a:off x="854" y="1993"/>
                <a:ext cx="133" cy="21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17435" name="Rectangle 115"/>
          <p:cNvSpPr>
            <a:spLocks noChangeArrowheads="1"/>
          </p:cNvSpPr>
          <p:nvPr/>
        </p:nvSpPr>
        <p:spPr bwMode="auto">
          <a:xfrm>
            <a:off x="2601913" y="2276475"/>
            <a:ext cx="14763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fr-FR" sz="1500" baseline="0">
                <a:solidFill>
                  <a:srgbClr val="000000"/>
                </a:solidFill>
                <a:latin typeface="Times" pitchFamily="18" charset="0"/>
              </a:rPr>
              <a:t>G</a:t>
            </a:r>
            <a:endParaRPr lang="fr-FR" sz="1600" b="0" baseline="0">
              <a:latin typeface="Times" pitchFamily="18" charset="0"/>
            </a:endParaRPr>
          </a:p>
        </p:txBody>
      </p:sp>
      <p:grpSp>
        <p:nvGrpSpPr>
          <p:cNvPr id="17436" name="Group 116"/>
          <p:cNvGrpSpPr>
            <a:grpSpLocks/>
          </p:cNvGrpSpPr>
          <p:nvPr/>
        </p:nvGrpSpPr>
        <p:grpSpPr bwMode="auto">
          <a:xfrm>
            <a:off x="2063750" y="2087563"/>
            <a:ext cx="201613" cy="219075"/>
            <a:chOff x="1300" y="1315"/>
            <a:chExt cx="127" cy="138"/>
          </a:xfrm>
        </p:grpSpPr>
        <p:sp>
          <p:nvSpPr>
            <p:cNvPr id="17461" name="Rectangle 117"/>
            <p:cNvSpPr>
              <a:spLocks noChangeArrowheads="1"/>
            </p:cNvSpPr>
            <p:nvPr/>
          </p:nvSpPr>
          <p:spPr bwMode="auto">
            <a:xfrm>
              <a:off x="1300" y="1315"/>
              <a:ext cx="6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fr-FR" sz="1300" baseline="0">
                  <a:solidFill>
                    <a:srgbClr val="000000"/>
                  </a:solidFill>
                  <a:latin typeface="Times" pitchFamily="18" charset="0"/>
                </a:rPr>
                <a:t>P</a:t>
              </a:r>
              <a:endParaRPr lang="fr-FR" sz="1600" b="0" baseline="0">
                <a:latin typeface="Times" pitchFamily="18" charset="0"/>
              </a:endParaRPr>
            </a:p>
          </p:txBody>
        </p:sp>
        <p:sp>
          <p:nvSpPr>
            <p:cNvPr id="17462" name="Rectangle 118"/>
            <p:cNvSpPr>
              <a:spLocks noChangeArrowheads="1"/>
            </p:cNvSpPr>
            <p:nvPr/>
          </p:nvSpPr>
          <p:spPr bwMode="auto">
            <a:xfrm>
              <a:off x="1354" y="1347"/>
              <a:ext cx="73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fr-FR" sz="1100" baseline="0">
                  <a:solidFill>
                    <a:srgbClr val="000000"/>
                  </a:solidFill>
                  <a:latin typeface="Times" pitchFamily="18" charset="0"/>
                </a:rPr>
                <a:t>in</a:t>
              </a:r>
              <a:endParaRPr lang="fr-FR" sz="1600" b="0" baseline="0">
                <a:latin typeface="Times" pitchFamily="18" charset="0"/>
              </a:endParaRPr>
            </a:p>
          </p:txBody>
        </p:sp>
      </p:grpSp>
      <p:grpSp>
        <p:nvGrpSpPr>
          <p:cNvPr id="17437" name="Group 119"/>
          <p:cNvGrpSpPr>
            <a:grpSpLocks/>
          </p:cNvGrpSpPr>
          <p:nvPr/>
        </p:nvGrpSpPr>
        <p:grpSpPr bwMode="auto">
          <a:xfrm>
            <a:off x="2944813" y="2100263"/>
            <a:ext cx="266700" cy="206375"/>
            <a:chOff x="1855" y="1323"/>
            <a:chExt cx="168" cy="130"/>
          </a:xfrm>
        </p:grpSpPr>
        <p:sp>
          <p:nvSpPr>
            <p:cNvPr id="17459" name="Rectangle 120"/>
            <p:cNvSpPr>
              <a:spLocks noChangeArrowheads="1"/>
            </p:cNvSpPr>
            <p:nvPr/>
          </p:nvSpPr>
          <p:spPr bwMode="auto">
            <a:xfrm>
              <a:off x="1855" y="1323"/>
              <a:ext cx="6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fr-FR" sz="1300" baseline="0">
                  <a:solidFill>
                    <a:srgbClr val="000000"/>
                  </a:solidFill>
                  <a:latin typeface="Times" pitchFamily="18" charset="0"/>
                </a:rPr>
                <a:t>P</a:t>
              </a:r>
              <a:endParaRPr lang="fr-FR" sz="1600" b="0" baseline="0">
                <a:latin typeface="Times" pitchFamily="18" charset="0"/>
              </a:endParaRPr>
            </a:p>
          </p:txBody>
        </p:sp>
        <p:sp>
          <p:nvSpPr>
            <p:cNvPr id="17460" name="Rectangle 121"/>
            <p:cNvSpPr>
              <a:spLocks noChangeArrowheads="1"/>
            </p:cNvSpPr>
            <p:nvPr/>
          </p:nvSpPr>
          <p:spPr bwMode="auto">
            <a:xfrm>
              <a:off x="1901" y="1347"/>
              <a:ext cx="122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fr-FR" sz="1100" baseline="0">
                  <a:solidFill>
                    <a:srgbClr val="000000"/>
                  </a:solidFill>
                  <a:latin typeface="Times" pitchFamily="18" charset="0"/>
                </a:rPr>
                <a:t>out</a:t>
              </a:r>
              <a:endParaRPr lang="fr-FR" sz="1600" b="0" baseline="0">
                <a:latin typeface="Times" pitchFamily="18" charset="0"/>
              </a:endParaRPr>
            </a:p>
          </p:txBody>
        </p:sp>
      </p:grpSp>
      <p:sp>
        <p:nvSpPr>
          <p:cNvPr id="17438" name="Rectangle 122"/>
          <p:cNvSpPr>
            <a:spLocks noChangeArrowheads="1"/>
          </p:cNvSpPr>
          <p:nvPr/>
        </p:nvSpPr>
        <p:spPr bwMode="auto">
          <a:xfrm>
            <a:off x="4548188" y="1420813"/>
            <a:ext cx="10128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fr-FR" sz="1200" b="0" baseline="0">
                <a:solidFill>
                  <a:srgbClr val="000000"/>
                </a:solidFill>
                <a:latin typeface="Arial" charset="0"/>
              </a:rPr>
              <a:t>photodétecteur</a:t>
            </a:r>
            <a:endParaRPr lang="fr-FR" sz="1200" b="0" baseline="0">
              <a:latin typeface="Arial" charset="0"/>
            </a:endParaRPr>
          </a:p>
        </p:txBody>
      </p:sp>
      <p:grpSp>
        <p:nvGrpSpPr>
          <p:cNvPr id="17439" name="Group 123"/>
          <p:cNvGrpSpPr>
            <a:grpSpLocks/>
          </p:cNvGrpSpPr>
          <p:nvPr/>
        </p:nvGrpSpPr>
        <p:grpSpPr bwMode="auto">
          <a:xfrm>
            <a:off x="3925888" y="2289175"/>
            <a:ext cx="384175" cy="722313"/>
            <a:chOff x="2473" y="1442"/>
            <a:chExt cx="242" cy="455"/>
          </a:xfrm>
        </p:grpSpPr>
        <p:sp>
          <p:nvSpPr>
            <p:cNvPr id="17457" name="Freeform 124"/>
            <p:cNvSpPr>
              <a:spLocks/>
            </p:cNvSpPr>
            <p:nvPr/>
          </p:nvSpPr>
          <p:spPr bwMode="auto">
            <a:xfrm>
              <a:off x="2473" y="1442"/>
              <a:ext cx="101" cy="101"/>
            </a:xfrm>
            <a:custGeom>
              <a:avLst/>
              <a:gdLst>
                <a:gd name="T0" fmla="*/ 8 w 101"/>
                <a:gd name="T1" fmla="*/ 0 h 101"/>
                <a:gd name="T2" fmla="*/ 101 w 101"/>
                <a:gd name="T3" fmla="*/ 59 h 101"/>
                <a:gd name="T4" fmla="*/ 50 w 101"/>
                <a:gd name="T5" fmla="*/ 75 h 101"/>
                <a:gd name="T6" fmla="*/ 0 w 101"/>
                <a:gd name="T7" fmla="*/ 101 h 101"/>
                <a:gd name="T8" fmla="*/ 8 w 101"/>
                <a:gd name="T9" fmla="*/ 0 h 1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"/>
                <a:gd name="T16" fmla="*/ 0 h 101"/>
                <a:gd name="T17" fmla="*/ 101 w 101"/>
                <a:gd name="T18" fmla="*/ 101 h 1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" h="101">
                  <a:moveTo>
                    <a:pt x="8" y="0"/>
                  </a:moveTo>
                  <a:lnTo>
                    <a:pt x="101" y="59"/>
                  </a:lnTo>
                  <a:lnTo>
                    <a:pt x="50" y="75"/>
                  </a:lnTo>
                  <a:lnTo>
                    <a:pt x="0" y="10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458" name="Line 125"/>
            <p:cNvSpPr>
              <a:spLocks noChangeShapeType="1"/>
            </p:cNvSpPr>
            <p:nvPr/>
          </p:nvSpPr>
          <p:spPr bwMode="auto">
            <a:xfrm>
              <a:off x="2523" y="1517"/>
              <a:ext cx="192" cy="38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7440" name="Group 126"/>
          <p:cNvGrpSpPr>
            <a:grpSpLocks/>
          </p:cNvGrpSpPr>
          <p:nvPr/>
        </p:nvGrpSpPr>
        <p:grpSpPr bwMode="auto">
          <a:xfrm>
            <a:off x="1868488" y="2395538"/>
            <a:ext cx="400050" cy="493712"/>
            <a:chOff x="1177" y="1509"/>
            <a:chExt cx="252" cy="311"/>
          </a:xfrm>
        </p:grpSpPr>
        <p:sp>
          <p:nvSpPr>
            <p:cNvPr id="17455" name="Freeform 127"/>
            <p:cNvSpPr>
              <a:spLocks/>
            </p:cNvSpPr>
            <p:nvPr/>
          </p:nvSpPr>
          <p:spPr bwMode="auto">
            <a:xfrm>
              <a:off x="1328" y="1509"/>
              <a:ext cx="101" cy="101"/>
            </a:xfrm>
            <a:custGeom>
              <a:avLst/>
              <a:gdLst>
                <a:gd name="T0" fmla="*/ 101 w 101"/>
                <a:gd name="T1" fmla="*/ 0 h 101"/>
                <a:gd name="T2" fmla="*/ 85 w 101"/>
                <a:gd name="T3" fmla="*/ 101 h 101"/>
                <a:gd name="T4" fmla="*/ 42 w 101"/>
                <a:gd name="T5" fmla="*/ 69 h 101"/>
                <a:gd name="T6" fmla="*/ 0 w 101"/>
                <a:gd name="T7" fmla="*/ 34 h 101"/>
                <a:gd name="T8" fmla="*/ 101 w 101"/>
                <a:gd name="T9" fmla="*/ 0 h 1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"/>
                <a:gd name="T16" fmla="*/ 0 h 101"/>
                <a:gd name="T17" fmla="*/ 101 w 101"/>
                <a:gd name="T18" fmla="*/ 101 h 1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" h="101">
                  <a:moveTo>
                    <a:pt x="101" y="0"/>
                  </a:moveTo>
                  <a:lnTo>
                    <a:pt x="85" y="101"/>
                  </a:lnTo>
                  <a:lnTo>
                    <a:pt x="42" y="69"/>
                  </a:lnTo>
                  <a:lnTo>
                    <a:pt x="0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456" name="Line 128"/>
            <p:cNvSpPr>
              <a:spLocks noChangeShapeType="1"/>
            </p:cNvSpPr>
            <p:nvPr/>
          </p:nvSpPr>
          <p:spPr bwMode="auto">
            <a:xfrm flipH="1">
              <a:off x="1177" y="1576"/>
              <a:ext cx="193" cy="244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7441" name="Rectangle 129"/>
          <p:cNvSpPr>
            <a:spLocks noChangeArrowheads="1"/>
          </p:cNvSpPr>
          <p:nvPr/>
        </p:nvSpPr>
        <p:spPr bwMode="auto">
          <a:xfrm>
            <a:off x="1604963" y="1420813"/>
            <a:ext cx="2952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fr-FR" sz="1200" b="0" baseline="0">
                <a:solidFill>
                  <a:srgbClr val="000000"/>
                </a:solidFill>
                <a:latin typeface="Arial" charset="0"/>
              </a:rPr>
              <a:t>fibre</a:t>
            </a:r>
            <a:endParaRPr lang="fr-FR" sz="1200" b="0" baseline="0">
              <a:latin typeface="Arial" charset="0"/>
            </a:endParaRPr>
          </a:p>
        </p:txBody>
      </p:sp>
      <p:grpSp>
        <p:nvGrpSpPr>
          <p:cNvPr id="17442" name="Group 130"/>
          <p:cNvGrpSpPr>
            <a:grpSpLocks/>
          </p:cNvGrpSpPr>
          <p:nvPr/>
        </p:nvGrpSpPr>
        <p:grpSpPr bwMode="auto">
          <a:xfrm>
            <a:off x="4691063" y="1643063"/>
            <a:ext cx="682625" cy="627062"/>
            <a:chOff x="2955" y="1035"/>
            <a:chExt cx="430" cy="395"/>
          </a:xfrm>
        </p:grpSpPr>
        <p:sp>
          <p:nvSpPr>
            <p:cNvPr id="17443" name="Rectangle 131"/>
            <p:cNvSpPr>
              <a:spLocks noChangeArrowheads="1"/>
            </p:cNvSpPr>
            <p:nvPr/>
          </p:nvSpPr>
          <p:spPr bwMode="auto">
            <a:xfrm>
              <a:off x="2955" y="1035"/>
              <a:ext cx="430" cy="39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17444" name="Group 132"/>
            <p:cNvGrpSpPr>
              <a:grpSpLocks/>
            </p:cNvGrpSpPr>
            <p:nvPr/>
          </p:nvGrpSpPr>
          <p:grpSpPr bwMode="auto">
            <a:xfrm>
              <a:off x="2977" y="1063"/>
              <a:ext cx="346" cy="236"/>
              <a:chOff x="2977" y="1063"/>
              <a:chExt cx="346" cy="236"/>
            </a:xfrm>
          </p:grpSpPr>
          <p:grpSp>
            <p:nvGrpSpPr>
              <p:cNvPr id="17448" name="Group 133"/>
              <p:cNvGrpSpPr>
                <a:grpSpLocks/>
              </p:cNvGrpSpPr>
              <p:nvPr/>
            </p:nvGrpSpPr>
            <p:grpSpPr bwMode="auto">
              <a:xfrm>
                <a:off x="2977" y="1063"/>
                <a:ext cx="75" cy="198"/>
                <a:chOff x="2977" y="1063"/>
                <a:chExt cx="75" cy="198"/>
              </a:xfrm>
            </p:grpSpPr>
            <p:sp>
              <p:nvSpPr>
                <p:cNvPr id="17453" name="Freeform 134"/>
                <p:cNvSpPr>
                  <a:spLocks/>
                </p:cNvSpPr>
                <p:nvPr/>
              </p:nvSpPr>
              <p:spPr bwMode="auto">
                <a:xfrm>
                  <a:off x="2977" y="1063"/>
                  <a:ext cx="75" cy="61"/>
                </a:xfrm>
                <a:custGeom>
                  <a:avLst/>
                  <a:gdLst>
                    <a:gd name="T0" fmla="*/ 43 w 75"/>
                    <a:gd name="T1" fmla="*/ 0 h 61"/>
                    <a:gd name="T2" fmla="*/ 75 w 75"/>
                    <a:gd name="T3" fmla="*/ 61 h 61"/>
                    <a:gd name="T4" fmla="*/ 43 w 75"/>
                    <a:gd name="T5" fmla="*/ 61 h 61"/>
                    <a:gd name="T6" fmla="*/ 0 w 75"/>
                    <a:gd name="T7" fmla="*/ 61 h 61"/>
                    <a:gd name="T8" fmla="*/ 43 w 75"/>
                    <a:gd name="T9" fmla="*/ 0 h 6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"/>
                    <a:gd name="T16" fmla="*/ 0 h 61"/>
                    <a:gd name="T17" fmla="*/ 75 w 75"/>
                    <a:gd name="T18" fmla="*/ 61 h 6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" h="61">
                      <a:moveTo>
                        <a:pt x="43" y="0"/>
                      </a:moveTo>
                      <a:lnTo>
                        <a:pt x="75" y="61"/>
                      </a:lnTo>
                      <a:lnTo>
                        <a:pt x="43" y="61"/>
                      </a:lnTo>
                      <a:lnTo>
                        <a:pt x="0" y="61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454" name="Line 135"/>
                <p:cNvSpPr>
                  <a:spLocks noChangeShapeType="1"/>
                </p:cNvSpPr>
                <p:nvPr/>
              </p:nvSpPr>
              <p:spPr bwMode="auto">
                <a:xfrm>
                  <a:off x="3024" y="1128"/>
                  <a:ext cx="1" cy="13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7449" name="Group 136"/>
              <p:cNvGrpSpPr>
                <a:grpSpLocks/>
              </p:cNvGrpSpPr>
              <p:nvPr/>
            </p:nvGrpSpPr>
            <p:grpSpPr bwMode="auto">
              <a:xfrm>
                <a:off x="3024" y="1214"/>
                <a:ext cx="299" cy="85"/>
                <a:chOff x="3024" y="1214"/>
                <a:chExt cx="299" cy="85"/>
              </a:xfrm>
            </p:grpSpPr>
            <p:sp>
              <p:nvSpPr>
                <p:cNvPr id="17451" name="Freeform 137"/>
                <p:cNvSpPr>
                  <a:spLocks/>
                </p:cNvSpPr>
                <p:nvPr/>
              </p:nvSpPr>
              <p:spPr bwMode="auto">
                <a:xfrm>
                  <a:off x="3262" y="1214"/>
                  <a:ext cx="61" cy="85"/>
                </a:xfrm>
                <a:custGeom>
                  <a:avLst/>
                  <a:gdLst>
                    <a:gd name="T0" fmla="*/ 61 w 61"/>
                    <a:gd name="T1" fmla="*/ 43 h 85"/>
                    <a:gd name="T2" fmla="*/ 0 w 61"/>
                    <a:gd name="T3" fmla="*/ 85 h 85"/>
                    <a:gd name="T4" fmla="*/ 0 w 61"/>
                    <a:gd name="T5" fmla="*/ 43 h 85"/>
                    <a:gd name="T6" fmla="*/ 0 w 61"/>
                    <a:gd name="T7" fmla="*/ 0 h 85"/>
                    <a:gd name="T8" fmla="*/ 61 w 61"/>
                    <a:gd name="T9" fmla="*/ 43 h 8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1"/>
                    <a:gd name="T16" fmla="*/ 0 h 85"/>
                    <a:gd name="T17" fmla="*/ 61 w 61"/>
                    <a:gd name="T18" fmla="*/ 85 h 8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1" h="85">
                      <a:moveTo>
                        <a:pt x="61" y="43"/>
                      </a:moveTo>
                      <a:lnTo>
                        <a:pt x="0" y="85"/>
                      </a:lnTo>
                      <a:lnTo>
                        <a:pt x="0" y="43"/>
                      </a:lnTo>
                      <a:lnTo>
                        <a:pt x="0" y="0"/>
                      </a:lnTo>
                      <a:lnTo>
                        <a:pt x="61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452" name="Line 138"/>
                <p:cNvSpPr>
                  <a:spLocks noChangeShapeType="1"/>
                </p:cNvSpPr>
                <p:nvPr/>
              </p:nvSpPr>
              <p:spPr bwMode="auto">
                <a:xfrm>
                  <a:off x="3024" y="1261"/>
                  <a:ext cx="242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17450" name="Rectangle 139"/>
              <p:cNvSpPr>
                <a:spLocks noChangeArrowheads="1"/>
              </p:cNvSpPr>
              <p:nvPr/>
            </p:nvSpPr>
            <p:spPr bwMode="auto">
              <a:xfrm>
                <a:off x="3024" y="1168"/>
                <a:ext cx="210" cy="93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7445" name="Group 140"/>
            <p:cNvGrpSpPr>
              <a:grpSpLocks/>
            </p:cNvGrpSpPr>
            <p:nvPr/>
          </p:nvGrpSpPr>
          <p:grpSpPr bwMode="auto">
            <a:xfrm>
              <a:off x="3210" y="1283"/>
              <a:ext cx="111" cy="144"/>
              <a:chOff x="3210" y="1283"/>
              <a:chExt cx="111" cy="144"/>
            </a:xfrm>
          </p:grpSpPr>
          <p:sp>
            <p:nvSpPr>
              <p:cNvPr id="17446" name="Rectangle 141"/>
              <p:cNvSpPr>
                <a:spLocks noChangeArrowheads="1"/>
              </p:cNvSpPr>
              <p:nvPr/>
            </p:nvSpPr>
            <p:spPr bwMode="auto">
              <a:xfrm>
                <a:off x="3210" y="1283"/>
                <a:ext cx="69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fr-FR" sz="1300" baseline="0">
                    <a:solidFill>
                      <a:srgbClr val="000000"/>
                    </a:solidFill>
                    <a:latin typeface="Times" pitchFamily="18" charset="0"/>
                  </a:rPr>
                  <a:t>B</a:t>
                </a:r>
                <a:endParaRPr lang="fr-FR" sz="1600" b="0" baseline="0">
                  <a:latin typeface="Times" pitchFamily="18" charset="0"/>
                </a:endParaRPr>
              </a:p>
            </p:txBody>
          </p:sp>
          <p:sp>
            <p:nvSpPr>
              <p:cNvPr id="17447" name="Rectangle 142"/>
              <p:cNvSpPr>
                <a:spLocks noChangeArrowheads="1"/>
              </p:cNvSpPr>
              <p:nvPr/>
            </p:nvSpPr>
            <p:spPr bwMode="auto">
              <a:xfrm>
                <a:off x="3282" y="1321"/>
                <a:ext cx="39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fr-FR" sz="1100" baseline="0">
                    <a:solidFill>
                      <a:srgbClr val="000000"/>
                    </a:solidFill>
                    <a:latin typeface="Times" pitchFamily="18" charset="0"/>
                  </a:rPr>
                  <a:t>e</a:t>
                </a:r>
                <a:endParaRPr lang="fr-FR" sz="1600" b="0" baseline="0">
                  <a:latin typeface="Times" pitchFamily="18" charset="0"/>
                </a:endParaRPr>
              </a:p>
            </p:txBody>
          </p:sp>
        </p:grpSp>
      </p:grpSp>
      <p:grpSp>
        <p:nvGrpSpPr>
          <p:cNvPr id="147" name="Groupe 146"/>
          <p:cNvGrpSpPr/>
          <p:nvPr/>
        </p:nvGrpSpPr>
        <p:grpSpPr>
          <a:xfrm>
            <a:off x="4773576" y="3356234"/>
            <a:ext cx="580457" cy="762194"/>
            <a:chOff x="4716016" y="3356234"/>
            <a:chExt cx="580457" cy="762194"/>
          </a:xfrm>
        </p:grpSpPr>
        <p:sp>
          <p:nvSpPr>
            <p:cNvPr id="143" name="ZoneTexte 142"/>
            <p:cNvSpPr txBox="1"/>
            <p:nvPr/>
          </p:nvSpPr>
          <p:spPr>
            <a:xfrm>
              <a:off x="4848915" y="3356234"/>
              <a:ext cx="447558" cy="5027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sz="4000" dirty="0" smtClean="0">
                  <a:solidFill>
                    <a:srgbClr val="0000FF"/>
                  </a:solidFill>
                  <a:sym typeface="Symbol"/>
                </a:rPr>
                <a:t></a:t>
              </a:r>
              <a:endParaRPr lang="fr-FR" sz="4000" dirty="0">
                <a:solidFill>
                  <a:srgbClr val="0000FF"/>
                </a:solidFill>
              </a:endParaRPr>
            </a:p>
          </p:txBody>
        </p:sp>
        <p:cxnSp>
          <p:nvCxnSpPr>
            <p:cNvPr id="145" name="Connecteur droit avec flèche 144"/>
            <p:cNvCxnSpPr/>
            <p:nvPr/>
          </p:nvCxnSpPr>
          <p:spPr bwMode="auto">
            <a:xfrm>
              <a:off x="4716016" y="3465383"/>
              <a:ext cx="25200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146" name="Connecteur droit avec flèche 145"/>
            <p:cNvCxnSpPr/>
            <p:nvPr/>
          </p:nvCxnSpPr>
          <p:spPr bwMode="auto">
            <a:xfrm rot="16200000" flipV="1">
              <a:off x="4814061" y="3848428"/>
              <a:ext cx="54000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</p:grpSp>
      <p:sp>
        <p:nvSpPr>
          <p:cNvPr id="148" name="ZoneTexte 147"/>
          <p:cNvSpPr txBox="1"/>
          <p:nvPr/>
        </p:nvSpPr>
        <p:spPr>
          <a:xfrm>
            <a:off x="5364088" y="3171759"/>
            <a:ext cx="1968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0" baseline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Battement Signal-ASE</a:t>
            </a:r>
          </a:p>
          <a:p>
            <a:pPr algn="ctr"/>
            <a:r>
              <a:rPr lang="fr-FR" sz="1400" b="0" baseline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(termes en </a:t>
            </a:r>
            <a:r>
              <a:rPr lang="fr-FR" sz="1400" b="0" baseline="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1400" b="0" baseline="-25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fr-FR" sz="1400" b="0" baseline="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1400" b="0" baseline="-25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fr-FR" sz="1400" b="0" baseline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*)</a:t>
            </a:r>
            <a:endParaRPr lang="fr-FR" sz="1400" b="0" baseline="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4" name="ZoneTexte 153"/>
          <p:cNvSpPr txBox="1"/>
          <p:nvPr/>
        </p:nvSpPr>
        <p:spPr>
          <a:xfrm>
            <a:off x="2286781" y="3187184"/>
            <a:ext cx="1821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0" baseline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Battement ASE-ASE</a:t>
            </a:r>
          </a:p>
          <a:p>
            <a:pPr algn="ctr"/>
            <a:r>
              <a:rPr lang="fr-FR" sz="1400" b="0" baseline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(termes en </a:t>
            </a:r>
            <a:r>
              <a:rPr lang="fr-FR" sz="1400" b="0" baseline="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1400" b="0" baseline="-25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fr-FR" sz="1400" b="0" baseline="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1400" b="0" baseline="-25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fr-FR" sz="1400" b="0" baseline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*)</a:t>
            </a:r>
            <a:endParaRPr lang="fr-FR" sz="1400" b="0" baseline="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6" name="Groupe 155"/>
          <p:cNvGrpSpPr/>
          <p:nvPr/>
        </p:nvGrpSpPr>
        <p:grpSpPr>
          <a:xfrm>
            <a:off x="4092795" y="3478534"/>
            <a:ext cx="447558" cy="637919"/>
            <a:chOff x="4035235" y="3478534"/>
            <a:chExt cx="447558" cy="637919"/>
          </a:xfrm>
        </p:grpSpPr>
        <p:sp>
          <p:nvSpPr>
            <p:cNvPr id="150" name="ZoneTexte 149"/>
            <p:cNvSpPr txBox="1"/>
            <p:nvPr/>
          </p:nvSpPr>
          <p:spPr>
            <a:xfrm flipH="1">
              <a:off x="4035235" y="3478534"/>
              <a:ext cx="447558" cy="50270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4000" dirty="0" smtClean="0">
                  <a:solidFill>
                    <a:srgbClr val="0000FF"/>
                  </a:solidFill>
                  <a:sym typeface="Symbol"/>
                </a:rPr>
                <a:t></a:t>
              </a:r>
              <a:endParaRPr lang="fr-FR" sz="4000" dirty="0">
                <a:solidFill>
                  <a:srgbClr val="0000FF"/>
                </a:solidFill>
              </a:endParaRPr>
            </a:p>
          </p:txBody>
        </p:sp>
        <p:cxnSp>
          <p:nvCxnSpPr>
            <p:cNvPr id="151" name="Connecteur droit avec flèche 150"/>
            <p:cNvCxnSpPr/>
            <p:nvPr/>
          </p:nvCxnSpPr>
          <p:spPr bwMode="auto">
            <a:xfrm flipH="1">
              <a:off x="4075392" y="3582158"/>
              <a:ext cx="7200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" name="Connecteur droit avec flèche 151"/>
            <p:cNvCxnSpPr/>
            <p:nvPr/>
          </p:nvCxnSpPr>
          <p:spPr bwMode="auto">
            <a:xfrm rot="5400000" flipH="1" flipV="1">
              <a:off x="3802572" y="3846453"/>
              <a:ext cx="54000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153" name="Connecteur droit avec flèche 152"/>
            <p:cNvCxnSpPr/>
            <p:nvPr/>
          </p:nvCxnSpPr>
          <p:spPr bwMode="auto">
            <a:xfrm rot="5400000" flipH="1" flipV="1">
              <a:off x="4174247" y="3844478"/>
              <a:ext cx="54000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155" name="Connecteur droit avec flèche 154"/>
            <p:cNvCxnSpPr/>
            <p:nvPr/>
          </p:nvCxnSpPr>
          <p:spPr bwMode="auto">
            <a:xfrm flipH="1">
              <a:off x="4377192" y="3575808"/>
              <a:ext cx="7200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58" name="Connecteur droit avec flèche 157"/>
          <p:cNvCxnSpPr/>
          <p:nvPr/>
        </p:nvCxnSpPr>
        <p:spPr bwMode="auto">
          <a:xfrm>
            <a:off x="3995936" y="4581128"/>
            <a:ext cx="144016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59" name="ZoneTexte 158"/>
          <p:cNvSpPr txBox="1"/>
          <p:nvPr/>
        </p:nvSpPr>
        <p:spPr>
          <a:xfrm>
            <a:off x="4215708" y="4604380"/>
            <a:ext cx="10711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0" baseline="0" dirty="0" smtClean="0">
                <a:latin typeface="Arial" pitchFamily="34" charset="0"/>
                <a:cs typeface="Arial" pitchFamily="34" charset="0"/>
              </a:rPr>
              <a:t>Filtre optique</a:t>
            </a:r>
            <a:endParaRPr lang="fr-FR" sz="1200" b="0" baseline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0" name="Rectangle 159"/>
          <p:cNvSpPr/>
          <p:nvPr/>
        </p:nvSpPr>
        <p:spPr bwMode="auto">
          <a:xfrm>
            <a:off x="611560" y="5085184"/>
            <a:ext cx="7776864" cy="151216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/>
      <p:bldP spid="154" grpId="0"/>
      <p:bldP spid="16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25" y="290513"/>
            <a:ext cx="5254625" cy="523875"/>
          </a:xfrm>
        </p:spPr>
        <p:txBody>
          <a:bodyPr/>
          <a:lstStyle/>
          <a:p>
            <a:pPr eaLnBrk="1" hangingPunct="1"/>
            <a:r>
              <a:rPr lang="fr-FR" sz="2400" b="1" smtClean="0">
                <a:latin typeface="Arial" charset="0"/>
              </a:rPr>
              <a:t>Systèmes optiques amplifiés (1) </a:t>
            </a:r>
            <a:endParaRPr lang="fr-FR" sz="2400" smtClean="0">
              <a:latin typeface="Arial" charset="0"/>
            </a:endParaRP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1854200" y="4025900"/>
            <a:ext cx="1209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400" b="0" baseline="0">
                <a:latin typeface="Arial" charset="0"/>
              </a:rPr>
              <a:t>Amplificateur</a:t>
            </a:r>
          </a:p>
        </p:txBody>
      </p:sp>
      <p:graphicFrame>
        <p:nvGraphicFramePr>
          <p:cNvPr id="19458" name="Object 4"/>
          <p:cNvGraphicFramePr>
            <a:graphicFrameLocks noChangeAspect="1"/>
          </p:cNvGraphicFramePr>
          <p:nvPr/>
        </p:nvGraphicFramePr>
        <p:xfrm>
          <a:off x="3886200" y="2609850"/>
          <a:ext cx="4141788" cy="687388"/>
        </p:xfrm>
        <a:graphic>
          <a:graphicData uri="http://schemas.openxmlformats.org/presentationml/2006/ole">
            <p:oleObj spid="_x0000_s19458" name="Equation" r:id="rId4" imgW="2679480" imgH="444240" progId="">
              <p:embed/>
            </p:oleObj>
          </a:graphicData>
        </a:graphic>
      </p:graphicFrame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725613" y="5892800"/>
            <a:ext cx="570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800" baseline="0">
                <a:solidFill>
                  <a:srgbClr val="FF0000"/>
                </a:solidFill>
                <a:latin typeface="Arial" charset="0"/>
              </a:rPr>
              <a:t>Le S/B se dégrade avec le nombre d’amplificateurs</a:t>
            </a:r>
            <a:endParaRPr lang="fr-FR" sz="1400" baseline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2878138" y="2073275"/>
            <a:ext cx="93503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9463" name="Oval 7"/>
          <p:cNvSpPr>
            <a:spLocks noChangeArrowheads="1"/>
          </p:cNvSpPr>
          <p:nvPr/>
        </p:nvSpPr>
        <p:spPr bwMode="auto">
          <a:xfrm>
            <a:off x="3136900" y="1785938"/>
            <a:ext cx="287338" cy="2873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64" name="Oval 8"/>
          <p:cNvSpPr>
            <a:spLocks noChangeArrowheads="1"/>
          </p:cNvSpPr>
          <p:nvPr/>
        </p:nvSpPr>
        <p:spPr bwMode="auto">
          <a:xfrm>
            <a:off x="3281363" y="1785938"/>
            <a:ext cx="287337" cy="2873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4494213" y="2074863"/>
            <a:ext cx="93503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9466" name="Oval 10"/>
          <p:cNvSpPr>
            <a:spLocks noChangeArrowheads="1"/>
          </p:cNvSpPr>
          <p:nvPr/>
        </p:nvSpPr>
        <p:spPr bwMode="auto">
          <a:xfrm>
            <a:off x="4752975" y="1787525"/>
            <a:ext cx="287338" cy="28733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67" name="Oval 11"/>
          <p:cNvSpPr>
            <a:spLocks noChangeArrowheads="1"/>
          </p:cNvSpPr>
          <p:nvPr/>
        </p:nvSpPr>
        <p:spPr bwMode="auto">
          <a:xfrm>
            <a:off x="4897438" y="1787525"/>
            <a:ext cx="287337" cy="28733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5426075" y="1755775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fr-FR" baseline="0">
                <a:solidFill>
                  <a:srgbClr val="FF0000"/>
                </a:solidFill>
                <a:latin typeface="Times" pitchFamily="18" charset="0"/>
              </a:rPr>
              <a:t>…</a:t>
            </a:r>
          </a:p>
        </p:txBody>
      </p:sp>
      <p:sp>
        <p:nvSpPr>
          <p:cNvPr id="19469" name="AutoShape 13"/>
          <p:cNvSpPr>
            <a:spLocks noChangeArrowheads="1"/>
          </p:cNvSpPr>
          <p:nvPr/>
        </p:nvSpPr>
        <p:spPr bwMode="auto">
          <a:xfrm rot="5400000">
            <a:off x="3787776" y="1708150"/>
            <a:ext cx="792162" cy="719137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>
            <a:off x="5902325" y="2073275"/>
            <a:ext cx="28733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>
            <a:off x="6881813" y="2058988"/>
            <a:ext cx="3238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>
            <a:off x="1933575" y="2074863"/>
            <a:ext cx="25241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9473" name="AutoShape 17"/>
          <p:cNvSpPr>
            <a:spLocks noChangeArrowheads="1"/>
          </p:cNvSpPr>
          <p:nvPr/>
        </p:nvSpPr>
        <p:spPr bwMode="auto">
          <a:xfrm rot="5400000">
            <a:off x="6146800" y="1709738"/>
            <a:ext cx="792163" cy="719137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74" name="AutoShape 18"/>
          <p:cNvSpPr>
            <a:spLocks noChangeArrowheads="1"/>
          </p:cNvSpPr>
          <p:nvPr/>
        </p:nvSpPr>
        <p:spPr bwMode="auto">
          <a:xfrm rot="5400000">
            <a:off x="2143125" y="1706563"/>
            <a:ext cx="792163" cy="719137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75" name="Text Box 19"/>
          <p:cNvSpPr txBox="1">
            <a:spLocks noChangeArrowheads="1"/>
          </p:cNvSpPr>
          <p:nvPr/>
        </p:nvSpPr>
        <p:spPr bwMode="auto">
          <a:xfrm>
            <a:off x="285750" y="1158875"/>
            <a:ext cx="2762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fr-FR" sz="1800" baseline="0">
                <a:solidFill>
                  <a:srgbClr val="0000FF"/>
                </a:solidFill>
                <a:latin typeface="Arial" charset="0"/>
              </a:rPr>
              <a:t>Chaine d’amplificateurs</a:t>
            </a:r>
          </a:p>
        </p:txBody>
      </p:sp>
      <p:sp>
        <p:nvSpPr>
          <p:cNvPr id="19476" name="AutoShape 20"/>
          <p:cNvSpPr>
            <a:spLocks noChangeAspect="1" noChangeArrowheads="1" noTextEdit="1"/>
          </p:cNvSpPr>
          <p:nvPr/>
        </p:nvSpPr>
        <p:spPr bwMode="auto">
          <a:xfrm>
            <a:off x="1447800" y="4521200"/>
            <a:ext cx="26797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9477" name="Rectangle 21"/>
          <p:cNvSpPr>
            <a:spLocks noChangeArrowheads="1"/>
          </p:cNvSpPr>
          <p:nvPr/>
        </p:nvSpPr>
        <p:spPr bwMode="auto">
          <a:xfrm>
            <a:off x="2711450" y="5245100"/>
            <a:ext cx="3048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fr-FR" sz="1200" b="0" baseline="0">
                <a:solidFill>
                  <a:srgbClr val="000000"/>
                </a:solidFill>
                <a:latin typeface="Arial" charset="0"/>
              </a:rPr>
              <a:t>ASE</a:t>
            </a:r>
            <a:endParaRPr lang="fr-FR" sz="1600" b="0" baseline="0">
              <a:latin typeface="Arial" charset="0"/>
            </a:endParaRPr>
          </a:p>
        </p:txBody>
      </p:sp>
      <p:grpSp>
        <p:nvGrpSpPr>
          <p:cNvPr id="19478" name="Group 22"/>
          <p:cNvGrpSpPr>
            <a:grpSpLocks/>
          </p:cNvGrpSpPr>
          <p:nvPr/>
        </p:nvGrpSpPr>
        <p:grpSpPr bwMode="auto">
          <a:xfrm>
            <a:off x="1371600" y="4673600"/>
            <a:ext cx="1436688" cy="88900"/>
            <a:chOff x="976" y="2728"/>
            <a:chExt cx="768" cy="56"/>
          </a:xfrm>
        </p:grpSpPr>
        <p:sp>
          <p:nvSpPr>
            <p:cNvPr id="19494" name="Freeform 23"/>
            <p:cNvSpPr>
              <a:spLocks/>
            </p:cNvSpPr>
            <p:nvPr/>
          </p:nvSpPr>
          <p:spPr bwMode="auto">
            <a:xfrm>
              <a:off x="1632" y="2728"/>
              <a:ext cx="112" cy="56"/>
            </a:xfrm>
            <a:custGeom>
              <a:avLst/>
              <a:gdLst>
                <a:gd name="T0" fmla="*/ 112 w 112"/>
                <a:gd name="T1" fmla="*/ 32 h 56"/>
                <a:gd name="T2" fmla="*/ 0 w 112"/>
                <a:gd name="T3" fmla="*/ 56 h 56"/>
                <a:gd name="T4" fmla="*/ 0 w 112"/>
                <a:gd name="T5" fmla="*/ 32 h 56"/>
                <a:gd name="T6" fmla="*/ 0 w 112"/>
                <a:gd name="T7" fmla="*/ 0 h 56"/>
                <a:gd name="T8" fmla="*/ 112 w 112"/>
                <a:gd name="T9" fmla="*/ 32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56"/>
                <a:gd name="T17" fmla="*/ 112 w 112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56">
                  <a:moveTo>
                    <a:pt x="112" y="32"/>
                  </a:moveTo>
                  <a:lnTo>
                    <a:pt x="0" y="56"/>
                  </a:lnTo>
                  <a:lnTo>
                    <a:pt x="0" y="32"/>
                  </a:lnTo>
                  <a:lnTo>
                    <a:pt x="0" y="0"/>
                  </a:lnTo>
                  <a:lnTo>
                    <a:pt x="112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495" name="Line 24"/>
            <p:cNvSpPr>
              <a:spLocks noChangeShapeType="1"/>
            </p:cNvSpPr>
            <p:nvPr/>
          </p:nvSpPr>
          <p:spPr bwMode="auto">
            <a:xfrm>
              <a:off x="976" y="2760"/>
              <a:ext cx="65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9479" name="Rectangle 25"/>
          <p:cNvSpPr>
            <a:spLocks noChangeArrowheads="1"/>
          </p:cNvSpPr>
          <p:nvPr/>
        </p:nvSpPr>
        <p:spPr bwMode="auto">
          <a:xfrm>
            <a:off x="1763713" y="4419600"/>
            <a:ext cx="1439862" cy="10080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9480" name="Freeform 26"/>
          <p:cNvSpPr>
            <a:spLocks/>
          </p:cNvSpPr>
          <p:nvPr/>
        </p:nvSpPr>
        <p:spPr bwMode="auto">
          <a:xfrm>
            <a:off x="2032000" y="4508500"/>
            <a:ext cx="406400" cy="406400"/>
          </a:xfrm>
          <a:custGeom>
            <a:avLst/>
            <a:gdLst>
              <a:gd name="T0" fmla="*/ 0 w 256"/>
              <a:gd name="T1" fmla="*/ 0 h 256"/>
              <a:gd name="T2" fmla="*/ 0 w 256"/>
              <a:gd name="T3" fmla="*/ 406400 h 256"/>
              <a:gd name="T4" fmla="*/ 406400 w 256"/>
              <a:gd name="T5" fmla="*/ 203200 h 256"/>
              <a:gd name="T6" fmla="*/ 0 w 256"/>
              <a:gd name="T7" fmla="*/ 0 h 256"/>
              <a:gd name="T8" fmla="*/ 0 60000 65536"/>
              <a:gd name="T9" fmla="*/ 0 60000 65536"/>
              <a:gd name="T10" fmla="*/ 0 60000 65536"/>
              <a:gd name="T11" fmla="*/ 0 60000 65536"/>
              <a:gd name="T12" fmla="*/ 0 w 256"/>
              <a:gd name="T13" fmla="*/ 0 h 256"/>
              <a:gd name="T14" fmla="*/ 256 w 256"/>
              <a:gd name="T15" fmla="*/ 256 h 2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6" h="256">
                <a:moveTo>
                  <a:pt x="0" y="0"/>
                </a:moveTo>
                <a:lnTo>
                  <a:pt x="0" y="256"/>
                </a:lnTo>
                <a:lnTo>
                  <a:pt x="256" y="12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9481" name="Rectangle 27"/>
          <p:cNvSpPr>
            <a:spLocks noChangeArrowheads="1"/>
          </p:cNvSpPr>
          <p:nvPr/>
        </p:nvSpPr>
        <p:spPr bwMode="auto">
          <a:xfrm>
            <a:off x="2740025" y="4508500"/>
            <a:ext cx="2333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fr-FR" b="0" baseline="0">
                <a:solidFill>
                  <a:srgbClr val="000000"/>
                </a:solidFill>
                <a:latin typeface="Symbol" pitchFamily="18" charset="2"/>
              </a:rPr>
              <a:t>Å</a:t>
            </a:r>
            <a:endParaRPr lang="fr-FR" sz="1600" b="0" baseline="0">
              <a:latin typeface="Times" pitchFamily="18" charset="0"/>
            </a:endParaRPr>
          </a:p>
        </p:txBody>
      </p:sp>
      <p:sp>
        <p:nvSpPr>
          <p:cNvPr id="19482" name="Rectangle 28"/>
          <p:cNvSpPr>
            <a:spLocks noChangeArrowheads="1"/>
          </p:cNvSpPr>
          <p:nvPr/>
        </p:nvSpPr>
        <p:spPr bwMode="auto">
          <a:xfrm>
            <a:off x="2098675" y="4622800"/>
            <a:ext cx="1190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fr-FR" sz="1200" b="0" baseline="0">
                <a:solidFill>
                  <a:srgbClr val="000000"/>
                </a:solidFill>
                <a:latin typeface="Arial" charset="0"/>
              </a:rPr>
              <a:t>G</a:t>
            </a:r>
            <a:endParaRPr lang="fr-FR" sz="1200" b="0" baseline="0">
              <a:latin typeface="Arial" charset="0"/>
            </a:endParaRPr>
          </a:p>
        </p:txBody>
      </p:sp>
      <p:grpSp>
        <p:nvGrpSpPr>
          <p:cNvPr id="19483" name="Group 29"/>
          <p:cNvGrpSpPr>
            <a:grpSpLocks/>
          </p:cNvGrpSpPr>
          <p:nvPr/>
        </p:nvGrpSpPr>
        <p:grpSpPr bwMode="auto">
          <a:xfrm>
            <a:off x="2971800" y="4648200"/>
            <a:ext cx="695325" cy="88900"/>
            <a:chOff x="1880" y="2728"/>
            <a:chExt cx="688" cy="56"/>
          </a:xfrm>
        </p:grpSpPr>
        <p:sp>
          <p:nvSpPr>
            <p:cNvPr id="19492" name="Freeform 30"/>
            <p:cNvSpPr>
              <a:spLocks/>
            </p:cNvSpPr>
            <p:nvPr/>
          </p:nvSpPr>
          <p:spPr bwMode="auto">
            <a:xfrm>
              <a:off x="2456" y="2728"/>
              <a:ext cx="112" cy="56"/>
            </a:xfrm>
            <a:custGeom>
              <a:avLst/>
              <a:gdLst>
                <a:gd name="T0" fmla="*/ 112 w 112"/>
                <a:gd name="T1" fmla="*/ 32 h 56"/>
                <a:gd name="T2" fmla="*/ 0 w 112"/>
                <a:gd name="T3" fmla="*/ 56 h 56"/>
                <a:gd name="T4" fmla="*/ 0 w 112"/>
                <a:gd name="T5" fmla="*/ 32 h 56"/>
                <a:gd name="T6" fmla="*/ 0 w 112"/>
                <a:gd name="T7" fmla="*/ 0 h 56"/>
                <a:gd name="T8" fmla="*/ 112 w 112"/>
                <a:gd name="T9" fmla="*/ 32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56"/>
                <a:gd name="T17" fmla="*/ 112 w 112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56">
                  <a:moveTo>
                    <a:pt x="112" y="32"/>
                  </a:moveTo>
                  <a:lnTo>
                    <a:pt x="0" y="56"/>
                  </a:lnTo>
                  <a:lnTo>
                    <a:pt x="0" y="32"/>
                  </a:lnTo>
                  <a:lnTo>
                    <a:pt x="0" y="0"/>
                  </a:lnTo>
                  <a:lnTo>
                    <a:pt x="112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493" name="Line 31"/>
            <p:cNvSpPr>
              <a:spLocks noChangeShapeType="1"/>
            </p:cNvSpPr>
            <p:nvPr/>
          </p:nvSpPr>
          <p:spPr bwMode="auto">
            <a:xfrm>
              <a:off x="1880" y="2760"/>
              <a:ext cx="57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9484" name="Group 32"/>
          <p:cNvGrpSpPr>
            <a:grpSpLocks/>
          </p:cNvGrpSpPr>
          <p:nvPr/>
        </p:nvGrpSpPr>
        <p:grpSpPr bwMode="auto">
          <a:xfrm>
            <a:off x="2819400" y="4813300"/>
            <a:ext cx="88900" cy="368300"/>
            <a:chOff x="1776" y="2824"/>
            <a:chExt cx="56" cy="232"/>
          </a:xfrm>
        </p:grpSpPr>
        <p:sp>
          <p:nvSpPr>
            <p:cNvPr id="19490" name="Freeform 33"/>
            <p:cNvSpPr>
              <a:spLocks/>
            </p:cNvSpPr>
            <p:nvPr/>
          </p:nvSpPr>
          <p:spPr bwMode="auto">
            <a:xfrm>
              <a:off x="1776" y="2824"/>
              <a:ext cx="56" cy="112"/>
            </a:xfrm>
            <a:custGeom>
              <a:avLst/>
              <a:gdLst>
                <a:gd name="T0" fmla="*/ 32 w 56"/>
                <a:gd name="T1" fmla="*/ 0 h 112"/>
                <a:gd name="T2" fmla="*/ 56 w 56"/>
                <a:gd name="T3" fmla="*/ 112 h 112"/>
                <a:gd name="T4" fmla="*/ 32 w 56"/>
                <a:gd name="T5" fmla="*/ 112 h 112"/>
                <a:gd name="T6" fmla="*/ 0 w 56"/>
                <a:gd name="T7" fmla="*/ 112 h 112"/>
                <a:gd name="T8" fmla="*/ 32 w 56"/>
                <a:gd name="T9" fmla="*/ 0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112"/>
                <a:gd name="T17" fmla="*/ 56 w 56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112">
                  <a:moveTo>
                    <a:pt x="32" y="0"/>
                  </a:moveTo>
                  <a:lnTo>
                    <a:pt x="56" y="112"/>
                  </a:lnTo>
                  <a:lnTo>
                    <a:pt x="32" y="112"/>
                  </a:lnTo>
                  <a:lnTo>
                    <a:pt x="0" y="11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491" name="Line 34"/>
            <p:cNvSpPr>
              <a:spLocks noChangeShapeType="1"/>
            </p:cNvSpPr>
            <p:nvPr/>
          </p:nvSpPr>
          <p:spPr bwMode="auto">
            <a:xfrm>
              <a:off x="1808" y="2936"/>
              <a:ext cx="1" cy="1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9485" name="Text Box 35"/>
          <p:cNvSpPr txBox="1">
            <a:spLocks noChangeArrowheads="1"/>
          </p:cNvSpPr>
          <p:nvPr/>
        </p:nvSpPr>
        <p:spPr bwMode="auto">
          <a:xfrm>
            <a:off x="1246188" y="4359275"/>
            <a:ext cx="392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fr-FR" sz="1400" b="0" baseline="0">
                <a:latin typeface="Arial" charset="0"/>
              </a:rPr>
              <a:t>P</a:t>
            </a:r>
            <a:r>
              <a:rPr lang="fr-FR" sz="1400" b="0" baseline="-25000">
                <a:latin typeface="Arial" charset="0"/>
              </a:rPr>
              <a:t>in</a:t>
            </a:r>
            <a:endParaRPr lang="fr-FR" sz="1400" b="0" baseline="0">
              <a:latin typeface="Arial" charset="0"/>
            </a:endParaRPr>
          </a:p>
        </p:txBody>
      </p:sp>
      <p:sp>
        <p:nvSpPr>
          <p:cNvPr id="19486" name="Text Box 36"/>
          <p:cNvSpPr txBox="1">
            <a:spLocks noChangeArrowheads="1"/>
          </p:cNvSpPr>
          <p:nvPr/>
        </p:nvSpPr>
        <p:spPr bwMode="auto">
          <a:xfrm>
            <a:off x="3416300" y="4327525"/>
            <a:ext cx="461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fr-FR" sz="1400" b="0" baseline="0">
                <a:latin typeface="Arial" charset="0"/>
              </a:rPr>
              <a:t>P</a:t>
            </a:r>
            <a:r>
              <a:rPr lang="fr-FR" sz="1400" b="0" baseline="-25000">
                <a:latin typeface="Arial" charset="0"/>
              </a:rPr>
              <a:t>out</a:t>
            </a:r>
            <a:endParaRPr lang="fr-FR" sz="1400" b="0" baseline="0">
              <a:latin typeface="Arial" charset="0"/>
            </a:endParaRPr>
          </a:p>
        </p:txBody>
      </p:sp>
      <p:sp>
        <p:nvSpPr>
          <p:cNvPr id="19487" name="Text Box 37"/>
          <p:cNvSpPr txBox="1">
            <a:spLocks noChangeArrowheads="1"/>
          </p:cNvSpPr>
          <p:nvPr/>
        </p:nvSpPr>
        <p:spPr bwMode="auto">
          <a:xfrm>
            <a:off x="279400" y="3481388"/>
            <a:ext cx="361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fr-FR" sz="1800" baseline="0">
                <a:solidFill>
                  <a:srgbClr val="0000FF"/>
                </a:solidFill>
                <a:latin typeface="Arial" charset="0"/>
              </a:rPr>
              <a:t>Modélisation d’un amplificateur</a:t>
            </a:r>
          </a:p>
        </p:txBody>
      </p:sp>
      <p:sp>
        <p:nvSpPr>
          <p:cNvPr id="19488" name="Text Box 38"/>
          <p:cNvSpPr txBox="1">
            <a:spLocks noChangeArrowheads="1"/>
          </p:cNvSpPr>
          <p:nvPr/>
        </p:nvSpPr>
        <p:spPr bwMode="auto">
          <a:xfrm>
            <a:off x="4445000" y="4046538"/>
            <a:ext cx="3924300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600" b="0" baseline="0">
                <a:latin typeface="Arial" charset="0"/>
              </a:rPr>
              <a:t>Puissance de sortie constante </a:t>
            </a:r>
          </a:p>
          <a:p>
            <a:pPr eaLnBrk="0" hangingPunct="0">
              <a:lnSpc>
                <a:spcPct val="70000"/>
              </a:lnSpc>
            </a:pPr>
            <a:r>
              <a:rPr lang="fr-FR" sz="1400" b="0" i="1" baseline="0">
                <a:latin typeface="Arial" charset="0"/>
              </a:rPr>
              <a:t>   (fonction de puissance de pompe)</a:t>
            </a:r>
            <a:r>
              <a:rPr lang="fr-FR" sz="1600" b="0" baseline="0">
                <a:latin typeface="Arial" charset="0"/>
              </a:rPr>
              <a:t> </a:t>
            </a:r>
          </a:p>
          <a:p>
            <a:pPr eaLnBrk="0" hangingPunct="0">
              <a:lnSpc>
                <a:spcPct val="120000"/>
              </a:lnSpc>
            </a:pPr>
            <a:r>
              <a:rPr lang="fr-FR" sz="1600" b="0" baseline="0">
                <a:latin typeface="Arial" charset="0"/>
              </a:rPr>
              <a:t>      </a:t>
            </a:r>
            <a:r>
              <a:rPr lang="fr-FR" sz="1600" b="0" baseline="0">
                <a:latin typeface="Arial" charset="0"/>
                <a:sym typeface="Symbol" pitchFamily="18" charset="2"/>
              </a:rPr>
              <a:t>  auto-c</a:t>
            </a:r>
            <a:r>
              <a:rPr lang="fr-FR" sz="1600" b="0" baseline="0">
                <a:latin typeface="Arial" charset="0"/>
              </a:rPr>
              <a:t>ontrôle automatique du gain</a:t>
            </a:r>
          </a:p>
        </p:txBody>
      </p:sp>
      <p:sp>
        <p:nvSpPr>
          <p:cNvPr id="19489" name="Text Box 39"/>
          <p:cNvSpPr txBox="1">
            <a:spLocks noChangeArrowheads="1"/>
          </p:cNvSpPr>
          <p:nvPr/>
        </p:nvSpPr>
        <p:spPr bwMode="auto">
          <a:xfrm>
            <a:off x="4389438" y="4964113"/>
            <a:ext cx="3660775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600" baseline="0">
                <a:latin typeface="Arial" charset="0"/>
              </a:rPr>
              <a:t>ASE</a:t>
            </a:r>
            <a:r>
              <a:rPr lang="fr-FR" sz="1600" baseline="-25000">
                <a:latin typeface="Arial" charset="0"/>
              </a:rPr>
              <a:t>N ampli</a:t>
            </a:r>
            <a:r>
              <a:rPr lang="fr-FR" sz="1600" baseline="0">
                <a:latin typeface="Arial" charset="0"/>
              </a:rPr>
              <a:t> = N ASE</a:t>
            </a:r>
            <a:r>
              <a:rPr lang="fr-FR" sz="1600" baseline="-25000">
                <a:latin typeface="Arial" charset="0"/>
              </a:rPr>
              <a:t>1 ampli</a:t>
            </a:r>
          </a:p>
          <a:p>
            <a:pPr eaLnBrk="0" hangingPunct="0">
              <a:lnSpc>
                <a:spcPct val="120000"/>
              </a:lnSpc>
            </a:pPr>
            <a:r>
              <a:rPr lang="fr-FR" sz="1600" baseline="0">
                <a:latin typeface="Arial" charset="0"/>
              </a:rPr>
              <a:t>Puissance signal diminuée  (GL &lt; 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190500"/>
            <a:ext cx="5943600" cy="685800"/>
          </a:xfrm>
        </p:spPr>
        <p:txBody>
          <a:bodyPr/>
          <a:lstStyle/>
          <a:p>
            <a:pPr eaLnBrk="1" hangingPunct="1"/>
            <a:r>
              <a:rPr lang="fr-FR" sz="2400" b="1" smtClean="0">
                <a:latin typeface="Arial" charset="0"/>
              </a:rPr>
              <a:t>Amplificateur à fibre dopée Erbium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428887" y="1196975"/>
            <a:ext cx="39604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800" baseline="0" dirty="0">
                <a:latin typeface="Arial" charset="0"/>
              </a:rPr>
              <a:t>Niveaux </a:t>
            </a:r>
            <a:r>
              <a:rPr lang="fr-FR" sz="1800" baseline="0" dirty="0" smtClean="0">
                <a:latin typeface="Arial" charset="0"/>
              </a:rPr>
              <a:t>d’énergie de </a:t>
            </a:r>
            <a:r>
              <a:rPr lang="fr-FR" sz="1800" baseline="0" dirty="0">
                <a:latin typeface="Arial" charset="0"/>
              </a:rPr>
              <a:t>l’ion Erbium</a:t>
            </a:r>
            <a:endParaRPr lang="en-GB" sz="1800" baseline="0" dirty="0">
              <a:latin typeface="Arial" charset="0"/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5065697" y="1196752"/>
            <a:ext cx="374441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800" baseline="0" dirty="0" smtClean="0">
                <a:latin typeface="Arial" charset="0"/>
              </a:rPr>
              <a:t>Architecture d’un EDFA</a:t>
            </a:r>
          </a:p>
          <a:p>
            <a:pPr algn="ctr"/>
            <a:r>
              <a:rPr lang="fr-FR" sz="1400" b="0" i="1" baseline="0" dirty="0" smtClean="0">
                <a:latin typeface="Arial" charset="0"/>
              </a:rPr>
              <a:t>(Gain  =  20-30 dB,  P</a:t>
            </a:r>
            <a:r>
              <a:rPr lang="fr-FR" sz="1400" b="0" i="1" baseline="-25000" dirty="0" smtClean="0">
                <a:latin typeface="Arial" charset="0"/>
              </a:rPr>
              <a:t>out </a:t>
            </a:r>
            <a:r>
              <a:rPr lang="fr-FR" sz="1400" b="0" i="1" baseline="0" dirty="0" smtClean="0">
                <a:latin typeface="Arial" charset="0"/>
              </a:rPr>
              <a:t> = 13-23 dBm)</a:t>
            </a:r>
          </a:p>
          <a:p>
            <a:pPr algn="ctr"/>
            <a:endParaRPr lang="en-GB" sz="1800" baseline="0" dirty="0">
              <a:latin typeface="Arial" charset="0"/>
            </a:endParaRP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250825" y="4941888"/>
            <a:ext cx="49688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0" baseline="0">
                <a:latin typeface="Arial" charset="0"/>
              </a:rPr>
              <a:t>L’absorption d’un photon de pompe permet la transition entre  les états d’énergie E</a:t>
            </a:r>
            <a:r>
              <a:rPr lang="fr-FR" sz="1600" b="0" baseline="-25000">
                <a:latin typeface="Arial" charset="0"/>
              </a:rPr>
              <a:t>1 </a:t>
            </a:r>
            <a:r>
              <a:rPr lang="fr-FR" sz="1600" b="0" baseline="0">
                <a:latin typeface="Arial" charset="0"/>
                <a:sym typeface="Symbol" pitchFamily="18" charset="2"/>
              </a:rPr>
              <a:t> E</a:t>
            </a:r>
            <a:r>
              <a:rPr lang="fr-FR" sz="1600" b="0" baseline="-25000">
                <a:latin typeface="Arial" charset="0"/>
                <a:sym typeface="Symbol" pitchFamily="18" charset="2"/>
              </a:rPr>
              <a:t>3</a:t>
            </a:r>
            <a:r>
              <a:rPr lang="fr-FR" sz="1600" b="0" baseline="-25000">
                <a:latin typeface="Arial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fr-FR" sz="1600" b="0" baseline="0">
                <a:latin typeface="Arial" charset="0"/>
              </a:rPr>
              <a:t>Transition rapide E</a:t>
            </a:r>
            <a:r>
              <a:rPr lang="fr-FR" sz="1600" b="0" baseline="-25000">
                <a:latin typeface="Arial" charset="0"/>
              </a:rPr>
              <a:t>3</a:t>
            </a:r>
            <a:r>
              <a:rPr lang="fr-FR" sz="1600" b="0" baseline="0">
                <a:latin typeface="Arial" charset="0"/>
              </a:rPr>
              <a:t> </a:t>
            </a:r>
            <a:r>
              <a:rPr lang="fr-FR" sz="1600" b="0" baseline="0">
                <a:latin typeface="Arial" charset="0"/>
                <a:sym typeface="Symbol" pitchFamily="18" charset="2"/>
              </a:rPr>
              <a:t> E</a:t>
            </a:r>
            <a:r>
              <a:rPr lang="fr-FR" sz="1600" b="0" baseline="-25000">
                <a:latin typeface="Arial" charset="0"/>
                <a:sym typeface="Symbol" pitchFamily="18" charset="2"/>
              </a:rPr>
              <a:t>2</a:t>
            </a:r>
            <a:r>
              <a:rPr lang="fr-FR" sz="1600" b="0" baseline="0">
                <a:latin typeface="Arial" charset="0"/>
              </a:rPr>
              <a:t> </a:t>
            </a:r>
          </a:p>
          <a:p>
            <a:r>
              <a:rPr lang="fr-FR" sz="1600" b="0" baseline="0">
                <a:latin typeface="Arial" charset="0"/>
              </a:rPr>
              <a:t>Population </a:t>
            </a:r>
            <a:r>
              <a:rPr lang="fr-FR" sz="1600" b="0" baseline="0">
                <a:latin typeface="Arial" charset="0"/>
                <a:sym typeface="Symbol" pitchFamily="18" charset="2"/>
              </a:rPr>
              <a:t>E</a:t>
            </a:r>
            <a:r>
              <a:rPr lang="fr-FR" sz="1600" b="0" baseline="-25000">
                <a:latin typeface="Arial" charset="0"/>
                <a:sym typeface="Symbol" pitchFamily="18" charset="2"/>
              </a:rPr>
              <a:t>2</a:t>
            </a:r>
            <a:r>
              <a:rPr lang="fr-FR" baseline="0"/>
              <a:t>  </a:t>
            </a:r>
            <a:r>
              <a:rPr lang="fr-FR" sz="1600" b="0" baseline="0">
                <a:latin typeface="Arial" charset="0"/>
              </a:rPr>
              <a:t>&gt; population E</a:t>
            </a:r>
            <a:r>
              <a:rPr lang="fr-FR" sz="1600" b="0" baseline="-25000">
                <a:latin typeface="Arial" charset="0"/>
              </a:rPr>
              <a:t>1</a:t>
            </a:r>
            <a:r>
              <a:rPr lang="fr-FR" sz="1600" b="0" baseline="0">
                <a:latin typeface="Arial" charset="0"/>
              </a:rPr>
              <a:t> (inversion)</a:t>
            </a:r>
          </a:p>
          <a:p>
            <a:pPr>
              <a:lnSpc>
                <a:spcPct val="80000"/>
              </a:lnSpc>
            </a:pPr>
            <a:r>
              <a:rPr lang="fr-FR" sz="1600" b="0" baseline="0">
                <a:latin typeface="Arial" charset="0"/>
              </a:rPr>
              <a:t>      </a:t>
            </a:r>
            <a:r>
              <a:rPr lang="fr-FR" sz="1600" b="0" baseline="0">
                <a:latin typeface="Arial" charset="0"/>
                <a:sym typeface="Symbol" pitchFamily="18" charset="2"/>
              </a:rPr>
              <a:t>   </a:t>
            </a:r>
            <a:r>
              <a:rPr lang="fr-FR" sz="1600" b="0" baseline="0">
                <a:latin typeface="Arial" charset="0"/>
              </a:rPr>
              <a:t>émission stimulée</a:t>
            </a:r>
          </a:p>
          <a:p>
            <a:endParaRPr lang="en-GB" sz="1600" b="0" baseline="0">
              <a:latin typeface="Arial" charset="0"/>
            </a:endParaRPr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 flipV="1">
            <a:off x="866775" y="2205038"/>
            <a:ext cx="21415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4040" name="Line 8"/>
          <p:cNvSpPr>
            <a:spLocks noChangeShapeType="1"/>
          </p:cNvSpPr>
          <p:nvPr/>
        </p:nvSpPr>
        <p:spPr bwMode="auto">
          <a:xfrm>
            <a:off x="1724025" y="2686050"/>
            <a:ext cx="1295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4041" name="Line 9"/>
          <p:cNvSpPr>
            <a:spLocks noChangeShapeType="1"/>
          </p:cNvSpPr>
          <p:nvPr/>
        </p:nvSpPr>
        <p:spPr bwMode="auto">
          <a:xfrm>
            <a:off x="874713" y="4567238"/>
            <a:ext cx="21415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4042" name="Line 10"/>
          <p:cNvSpPr>
            <a:spLocks noChangeShapeType="1"/>
          </p:cNvSpPr>
          <p:nvPr/>
        </p:nvSpPr>
        <p:spPr bwMode="auto">
          <a:xfrm flipV="1">
            <a:off x="1019175" y="2198688"/>
            <a:ext cx="0" cy="23764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44043" name="Line 11"/>
          <p:cNvSpPr>
            <a:spLocks noChangeShapeType="1"/>
          </p:cNvSpPr>
          <p:nvPr/>
        </p:nvSpPr>
        <p:spPr bwMode="auto">
          <a:xfrm>
            <a:off x="2387600" y="2703513"/>
            <a:ext cx="0" cy="18716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44044" name="Freeform 12"/>
          <p:cNvSpPr>
            <a:spLocks/>
          </p:cNvSpPr>
          <p:nvPr/>
        </p:nvSpPr>
        <p:spPr bwMode="auto">
          <a:xfrm>
            <a:off x="1860550" y="2244725"/>
            <a:ext cx="311150" cy="314325"/>
          </a:xfrm>
          <a:custGeom>
            <a:avLst/>
            <a:gdLst>
              <a:gd name="T0" fmla="*/ 73937 w 202"/>
              <a:gd name="T1" fmla="*/ 0 h 268"/>
              <a:gd name="T2" fmla="*/ 0 w 202"/>
              <a:gd name="T3" fmla="*/ 89137 h 268"/>
              <a:gd name="T4" fmla="*/ 134010 w 202"/>
              <a:gd name="T5" fmla="*/ 123150 h 268"/>
              <a:gd name="T6" fmla="*/ 221810 w 202"/>
              <a:gd name="T7" fmla="*/ 134878 h 268"/>
              <a:gd name="T8" fmla="*/ 207947 w 202"/>
              <a:gd name="T9" fmla="*/ 213459 h 268"/>
              <a:gd name="T10" fmla="*/ 221810 w 202"/>
              <a:gd name="T11" fmla="*/ 269756 h 268"/>
              <a:gd name="T12" fmla="*/ 311150 w 202"/>
              <a:gd name="T13" fmla="*/ 314325 h 26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2"/>
              <a:gd name="T22" fmla="*/ 0 h 268"/>
              <a:gd name="T23" fmla="*/ 202 w 202"/>
              <a:gd name="T24" fmla="*/ 268 h 26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2" h="268">
                <a:moveTo>
                  <a:pt x="48" y="0"/>
                </a:moveTo>
                <a:cubicBezTo>
                  <a:pt x="29" y="28"/>
                  <a:pt x="11" y="45"/>
                  <a:pt x="0" y="76"/>
                </a:cubicBezTo>
                <a:cubicBezTo>
                  <a:pt x="19" y="130"/>
                  <a:pt x="35" y="116"/>
                  <a:pt x="87" y="105"/>
                </a:cubicBezTo>
                <a:cubicBezTo>
                  <a:pt x="106" y="108"/>
                  <a:pt x="134" y="99"/>
                  <a:pt x="144" y="115"/>
                </a:cubicBezTo>
                <a:cubicBezTo>
                  <a:pt x="156" y="134"/>
                  <a:pt x="135" y="159"/>
                  <a:pt x="135" y="182"/>
                </a:cubicBezTo>
                <a:cubicBezTo>
                  <a:pt x="135" y="198"/>
                  <a:pt x="138" y="215"/>
                  <a:pt x="144" y="230"/>
                </a:cubicBezTo>
                <a:cubicBezTo>
                  <a:pt x="154" y="254"/>
                  <a:pt x="185" y="252"/>
                  <a:pt x="202" y="2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4045" name="Line 13"/>
          <p:cNvSpPr>
            <a:spLocks noChangeShapeType="1"/>
          </p:cNvSpPr>
          <p:nvPr/>
        </p:nvSpPr>
        <p:spPr bwMode="auto">
          <a:xfrm>
            <a:off x="2170113" y="2559050"/>
            <a:ext cx="217487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44046" name="Text Box 14"/>
          <p:cNvSpPr txBox="1">
            <a:spLocks noChangeArrowheads="1"/>
          </p:cNvSpPr>
          <p:nvPr/>
        </p:nvSpPr>
        <p:spPr bwMode="auto">
          <a:xfrm>
            <a:off x="2227263" y="2260600"/>
            <a:ext cx="151009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0" baseline="0" dirty="0">
                <a:latin typeface="Arial" charset="0"/>
              </a:rPr>
              <a:t>Transition rapide</a:t>
            </a:r>
          </a:p>
        </p:txBody>
      </p:sp>
      <p:sp>
        <p:nvSpPr>
          <p:cNvPr id="44047" name="Text Box 15"/>
          <p:cNvSpPr txBox="1">
            <a:spLocks noChangeArrowheads="1"/>
          </p:cNvSpPr>
          <p:nvPr/>
        </p:nvSpPr>
        <p:spPr bwMode="auto">
          <a:xfrm>
            <a:off x="203200" y="3243263"/>
            <a:ext cx="1595438" cy="581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600" baseline="0">
                <a:solidFill>
                  <a:schemeClr val="accent2"/>
                </a:solidFill>
                <a:latin typeface="Arial" charset="0"/>
              </a:rPr>
              <a:t>Pompage</a:t>
            </a:r>
          </a:p>
          <a:p>
            <a:pPr algn="ctr"/>
            <a:r>
              <a:rPr lang="fr-FR" sz="1600" baseline="0">
                <a:solidFill>
                  <a:schemeClr val="accent2"/>
                </a:solidFill>
                <a:latin typeface="Arial" charset="0"/>
              </a:rPr>
              <a:t>980 &amp; 1480 nm</a:t>
            </a:r>
          </a:p>
        </p:txBody>
      </p:sp>
      <p:sp>
        <p:nvSpPr>
          <p:cNvPr id="44048" name="Text Box 16"/>
          <p:cNvSpPr txBox="1">
            <a:spLocks noChangeArrowheads="1"/>
          </p:cNvSpPr>
          <p:nvPr/>
        </p:nvSpPr>
        <p:spPr bwMode="auto">
          <a:xfrm>
            <a:off x="1874838" y="3173413"/>
            <a:ext cx="1087437" cy="825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aseline="0">
                <a:solidFill>
                  <a:srgbClr val="FF0000"/>
                </a:solidFill>
                <a:latin typeface="Arial" charset="0"/>
              </a:rPr>
              <a:t>Emission</a:t>
            </a:r>
          </a:p>
          <a:p>
            <a:r>
              <a:rPr lang="fr-FR" sz="1600" baseline="0">
                <a:solidFill>
                  <a:srgbClr val="FF0000"/>
                </a:solidFill>
                <a:latin typeface="Arial" charset="0"/>
              </a:rPr>
              <a:t>Stimulée</a:t>
            </a:r>
          </a:p>
          <a:p>
            <a:r>
              <a:rPr lang="fr-FR" sz="1600" baseline="0">
                <a:solidFill>
                  <a:srgbClr val="FF0000"/>
                </a:solidFill>
                <a:latin typeface="Arial" charset="0"/>
              </a:rPr>
              <a:t>1550 nm</a:t>
            </a:r>
          </a:p>
        </p:txBody>
      </p:sp>
      <p:sp>
        <p:nvSpPr>
          <p:cNvPr id="44049" name="Text Box 17"/>
          <p:cNvSpPr txBox="1">
            <a:spLocks noChangeArrowheads="1"/>
          </p:cNvSpPr>
          <p:nvPr/>
        </p:nvSpPr>
        <p:spPr bwMode="auto">
          <a:xfrm>
            <a:off x="3016250" y="1989138"/>
            <a:ext cx="3667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aseline="0">
                <a:latin typeface="Arial" charset="0"/>
              </a:rPr>
              <a:t>E</a:t>
            </a:r>
            <a:r>
              <a:rPr lang="fr-FR" sz="1400" baseline="-25000">
                <a:latin typeface="Arial" charset="0"/>
              </a:rPr>
              <a:t>3</a:t>
            </a:r>
          </a:p>
        </p:txBody>
      </p:sp>
      <p:sp>
        <p:nvSpPr>
          <p:cNvPr id="44050" name="Text Box 18"/>
          <p:cNvSpPr txBox="1">
            <a:spLocks noChangeArrowheads="1"/>
          </p:cNvSpPr>
          <p:nvPr/>
        </p:nvSpPr>
        <p:spPr bwMode="auto">
          <a:xfrm>
            <a:off x="3009900" y="2547938"/>
            <a:ext cx="3667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aseline="0">
                <a:latin typeface="Arial" charset="0"/>
              </a:rPr>
              <a:t>E</a:t>
            </a:r>
            <a:r>
              <a:rPr lang="fr-FR" sz="1400" baseline="-25000">
                <a:latin typeface="Arial" charset="0"/>
              </a:rPr>
              <a:t>2</a:t>
            </a:r>
          </a:p>
        </p:txBody>
      </p:sp>
      <p:sp>
        <p:nvSpPr>
          <p:cNvPr id="44051" name="Text Box 19"/>
          <p:cNvSpPr txBox="1">
            <a:spLocks noChangeArrowheads="1"/>
          </p:cNvSpPr>
          <p:nvPr/>
        </p:nvSpPr>
        <p:spPr bwMode="auto">
          <a:xfrm>
            <a:off x="3059113" y="4421188"/>
            <a:ext cx="3667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aseline="0">
                <a:latin typeface="Arial" charset="0"/>
              </a:rPr>
              <a:t>E</a:t>
            </a:r>
            <a:r>
              <a:rPr lang="fr-FR" sz="1400" baseline="-25000">
                <a:latin typeface="Arial" charset="0"/>
              </a:rPr>
              <a:t>1</a:t>
            </a:r>
          </a:p>
        </p:txBody>
      </p:sp>
      <p:sp>
        <p:nvSpPr>
          <p:cNvPr id="44052" name="Line 20"/>
          <p:cNvSpPr>
            <a:spLocks noChangeShapeType="1"/>
          </p:cNvSpPr>
          <p:nvPr/>
        </p:nvSpPr>
        <p:spPr bwMode="auto">
          <a:xfrm>
            <a:off x="6323013" y="2652825"/>
            <a:ext cx="20161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4053" name="Rectangle 21"/>
          <p:cNvSpPr>
            <a:spLocks noChangeArrowheads="1"/>
          </p:cNvSpPr>
          <p:nvPr/>
        </p:nvSpPr>
        <p:spPr bwMode="auto">
          <a:xfrm>
            <a:off x="5851525" y="2516300"/>
            <a:ext cx="576263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4054" name="Rectangle 22"/>
          <p:cNvSpPr>
            <a:spLocks noChangeArrowheads="1"/>
          </p:cNvSpPr>
          <p:nvPr/>
        </p:nvSpPr>
        <p:spPr bwMode="auto">
          <a:xfrm>
            <a:off x="7762875" y="2516300"/>
            <a:ext cx="576263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4055" name="Oval 23"/>
          <p:cNvSpPr>
            <a:spLocks noChangeArrowheads="1"/>
          </p:cNvSpPr>
          <p:nvPr/>
        </p:nvSpPr>
        <p:spPr bwMode="auto">
          <a:xfrm>
            <a:off x="6865938" y="2148000"/>
            <a:ext cx="504825" cy="5048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4056" name="Text Box 24"/>
          <p:cNvSpPr txBox="1">
            <a:spLocks noChangeArrowheads="1"/>
          </p:cNvSpPr>
          <p:nvPr/>
        </p:nvSpPr>
        <p:spPr bwMode="auto">
          <a:xfrm>
            <a:off x="5902325" y="2508363"/>
            <a:ext cx="549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aseline="0">
                <a:latin typeface="Arial" charset="0"/>
              </a:rPr>
              <a:t>mux</a:t>
            </a:r>
          </a:p>
        </p:txBody>
      </p:sp>
      <p:sp>
        <p:nvSpPr>
          <p:cNvPr id="44057" name="Text Box 25"/>
          <p:cNvSpPr txBox="1">
            <a:spLocks noChangeArrowheads="1"/>
          </p:cNvSpPr>
          <p:nvPr/>
        </p:nvSpPr>
        <p:spPr bwMode="auto">
          <a:xfrm>
            <a:off x="7753350" y="2502013"/>
            <a:ext cx="549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aseline="0">
                <a:latin typeface="Arial" charset="0"/>
              </a:rPr>
              <a:t>mux</a:t>
            </a:r>
          </a:p>
        </p:txBody>
      </p:sp>
      <p:sp>
        <p:nvSpPr>
          <p:cNvPr id="44058" name="Freeform 26"/>
          <p:cNvSpPr>
            <a:spLocks/>
          </p:cNvSpPr>
          <p:nvPr/>
        </p:nvSpPr>
        <p:spPr bwMode="auto">
          <a:xfrm>
            <a:off x="5697538" y="2708388"/>
            <a:ext cx="161925" cy="432000"/>
          </a:xfrm>
          <a:custGeom>
            <a:avLst/>
            <a:gdLst>
              <a:gd name="T0" fmla="*/ 161925 w 182"/>
              <a:gd name="T1" fmla="*/ 0 h 363"/>
              <a:gd name="T2" fmla="*/ 0 w 182"/>
              <a:gd name="T3" fmla="*/ 0 h 363"/>
              <a:gd name="T4" fmla="*/ 0 w 182"/>
              <a:gd name="T5" fmla="*/ 576262 h 363"/>
              <a:gd name="T6" fmla="*/ 0 60000 65536"/>
              <a:gd name="T7" fmla="*/ 0 60000 65536"/>
              <a:gd name="T8" fmla="*/ 0 60000 65536"/>
              <a:gd name="T9" fmla="*/ 0 w 182"/>
              <a:gd name="T10" fmla="*/ 0 h 363"/>
              <a:gd name="T11" fmla="*/ 182 w 182"/>
              <a:gd name="T12" fmla="*/ 363 h 3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2" h="363">
                <a:moveTo>
                  <a:pt x="182" y="0"/>
                </a:moveTo>
                <a:lnTo>
                  <a:pt x="0" y="0"/>
                </a:lnTo>
                <a:lnTo>
                  <a:pt x="0" y="363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4059" name="Freeform 27"/>
          <p:cNvSpPr>
            <a:spLocks/>
          </p:cNvSpPr>
          <p:nvPr/>
        </p:nvSpPr>
        <p:spPr bwMode="auto">
          <a:xfrm flipH="1">
            <a:off x="8353425" y="2717913"/>
            <a:ext cx="152400" cy="432000"/>
          </a:xfrm>
          <a:custGeom>
            <a:avLst/>
            <a:gdLst>
              <a:gd name="T0" fmla="*/ 152400 w 182"/>
              <a:gd name="T1" fmla="*/ 0 h 363"/>
              <a:gd name="T2" fmla="*/ 0 w 182"/>
              <a:gd name="T3" fmla="*/ 0 h 363"/>
              <a:gd name="T4" fmla="*/ 0 w 182"/>
              <a:gd name="T5" fmla="*/ 576262 h 363"/>
              <a:gd name="T6" fmla="*/ 0 60000 65536"/>
              <a:gd name="T7" fmla="*/ 0 60000 65536"/>
              <a:gd name="T8" fmla="*/ 0 60000 65536"/>
              <a:gd name="T9" fmla="*/ 0 w 182"/>
              <a:gd name="T10" fmla="*/ 0 h 363"/>
              <a:gd name="T11" fmla="*/ 182 w 182"/>
              <a:gd name="T12" fmla="*/ 363 h 3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2" h="363">
                <a:moveTo>
                  <a:pt x="182" y="0"/>
                </a:moveTo>
                <a:lnTo>
                  <a:pt x="0" y="0"/>
                </a:lnTo>
                <a:lnTo>
                  <a:pt x="0" y="363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4060" name="Text Box 28"/>
          <p:cNvSpPr txBox="1">
            <a:spLocks noChangeArrowheads="1"/>
          </p:cNvSpPr>
          <p:nvPr/>
        </p:nvSpPr>
        <p:spPr bwMode="auto">
          <a:xfrm>
            <a:off x="6012160" y="1794063"/>
            <a:ext cx="252027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400" b="0" baseline="0" dirty="0">
                <a:latin typeface="Arial" charset="0"/>
              </a:rPr>
              <a:t>Fibre </a:t>
            </a:r>
            <a:r>
              <a:rPr lang="fr-FR" sz="1400" b="0" baseline="0" dirty="0" smtClean="0">
                <a:latin typeface="Arial" charset="0"/>
              </a:rPr>
              <a:t>dopée) Er (5-15 m)</a:t>
            </a:r>
            <a:endParaRPr lang="fr-FR" sz="1400" b="0" baseline="0" dirty="0">
              <a:latin typeface="Arial" charset="0"/>
            </a:endParaRPr>
          </a:p>
        </p:txBody>
      </p:sp>
      <p:sp>
        <p:nvSpPr>
          <p:cNvPr id="44061" name="Text Box 29"/>
          <p:cNvSpPr txBox="1">
            <a:spLocks noChangeArrowheads="1"/>
          </p:cNvSpPr>
          <p:nvPr/>
        </p:nvSpPr>
        <p:spPr bwMode="auto">
          <a:xfrm>
            <a:off x="5373688" y="2127363"/>
            <a:ext cx="473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 baseline="0">
                <a:latin typeface="Arial" charset="0"/>
              </a:rPr>
              <a:t>P</a:t>
            </a:r>
            <a:r>
              <a:rPr lang="fr-FR" sz="1800" baseline="-25000">
                <a:latin typeface="Arial" charset="0"/>
              </a:rPr>
              <a:t>in</a:t>
            </a:r>
          </a:p>
        </p:txBody>
      </p:sp>
      <p:sp>
        <p:nvSpPr>
          <p:cNvPr id="44062" name="Text Box 30"/>
          <p:cNvSpPr txBox="1">
            <a:spLocks noChangeArrowheads="1"/>
          </p:cNvSpPr>
          <p:nvPr/>
        </p:nvSpPr>
        <p:spPr bwMode="auto">
          <a:xfrm>
            <a:off x="8415338" y="2108313"/>
            <a:ext cx="574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 baseline="0">
                <a:latin typeface="Arial" charset="0"/>
              </a:rPr>
              <a:t>P</a:t>
            </a:r>
            <a:r>
              <a:rPr lang="fr-FR" sz="1800" baseline="-25000">
                <a:latin typeface="Arial" charset="0"/>
              </a:rPr>
              <a:t>out</a:t>
            </a:r>
          </a:p>
        </p:txBody>
      </p:sp>
      <p:sp>
        <p:nvSpPr>
          <p:cNvPr id="44063" name="Text Box 31"/>
          <p:cNvSpPr txBox="1">
            <a:spLocks noChangeArrowheads="1"/>
          </p:cNvSpPr>
          <p:nvPr/>
        </p:nvSpPr>
        <p:spPr bwMode="auto">
          <a:xfrm>
            <a:off x="4985888" y="3124300"/>
            <a:ext cx="15621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400" baseline="0" dirty="0">
                <a:latin typeface="Arial" charset="0"/>
              </a:rPr>
              <a:t>Diode de pompe</a:t>
            </a:r>
          </a:p>
          <a:p>
            <a:pPr algn="ctr"/>
            <a:r>
              <a:rPr lang="fr-FR" sz="1400" baseline="0" dirty="0">
                <a:latin typeface="Arial" charset="0"/>
              </a:rPr>
              <a:t>(50 – 350 mW)</a:t>
            </a:r>
          </a:p>
        </p:txBody>
      </p:sp>
      <p:sp>
        <p:nvSpPr>
          <p:cNvPr id="44064" name="Text Box 32"/>
          <p:cNvSpPr txBox="1">
            <a:spLocks noChangeArrowheads="1"/>
          </p:cNvSpPr>
          <p:nvPr/>
        </p:nvSpPr>
        <p:spPr bwMode="auto">
          <a:xfrm>
            <a:off x="7546562" y="3133641"/>
            <a:ext cx="15621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400" baseline="0" dirty="0">
                <a:latin typeface="Arial" charset="0"/>
              </a:rPr>
              <a:t>Diode de pompe</a:t>
            </a:r>
          </a:p>
          <a:p>
            <a:pPr algn="ctr"/>
            <a:r>
              <a:rPr lang="fr-FR" sz="1400" baseline="0" dirty="0">
                <a:latin typeface="Arial" charset="0"/>
              </a:rPr>
              <a:t>(50 – 350 mW)</a:t>
            </a:r>
          </a:p>
        </p:txBody>
      </p:sp>
      <p:sp>
        <p:nvSpPr>
          <p:cNvPr id="44065" name="Line 33"/>
          <p:cNvSpPr>
            <a:spLocks noChangeShapeType="1"/>
          </p:cNvSpPr>
          <p:nvPr/>
        </p:nvSpPr>
        <p:spPr bwMode="auto">
          <a:xfrm flipH="1">
            <a:off x="5481638" y="2611550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4066" name="Line 34"/>
          <p:cNvSpPr>
            <a:spLocks noChangeShapeType="1"/>
          </p:cNvSpPr>
          <p:nvPr/>
        </p:nvSpPr>
        <p:spPr bwMode="auto">
          <a:xfrm flipH="1">
            <a:off x="8348663" y="2605200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aphicFrame>
        <p:nvGraphicFramePr>
          <p:cNvPr id="35" name="Object 10"/>
          <p:cNvGraphicFramePr>
            <a:graphicFrameLocks noChangeAspect="1"/>
          </p:cNvGraphicFramePr>
          <p:nvPr/>
        </p:nvGraphicFramePr>
        <p:xfrm>
          <a:off x="4928550" y="3634138"/>
          <a:ext cx="4210050" cy="2936875"/>
        </p:xfrm>
        <a:graphic>
          <a:graphicData uri="http://schemas.openxmlformats.org/presentationml/2006/ole">
            <p:oleObj spid="_x0000_s146433" name="Graph" r:id="rId3" imgW="4145040" imgH="2890440" progId="Origin50.Graph">
              <p:embed/>
            </p:oleObj>
          </a:graphicData>
        </a:graphic>
      </p:graphicFrame>
      <p:sp>
        <p:nvSpPr>
          <p:cNvPr id="36" name="Rectangle 35"/>
          <p:cNvSpPr/>
          <p:nvPr/>
        </p:nvSpPr>
        <p:spPr bwMode="auto">
          <a:xfrm>
            <a:off x="7164597" y="4986723"/>
            <a:ext cx="698400" cy="288000"/>
          </a:xfrm>
          <a:prstGeom prst="rect">
            <a:avLst/>
          </a:prstGeom>
          <a:solidFill>
            <a:schemeClr val="accent3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7078879" y="4992963"/>
            <a:ext cx="873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700" baseline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Gain ~ uniforme</a:t>
            </a:r>
          </a:p>
          <a:p>
            <a:pPr algn="ctr"/>
            <a:r>
              <a:rPr lang="fr-FR" sz="700" baseline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1530 – 1562nm</a:t>
            </a:r>
            <a:endParaRPr lang="fr-FR" sz="700" baseline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7149625" y="4738839"/>
            <a:ext cx="720080" cy="540000"/>
          </a:xfrm>
          <a:prstGeom prst="rect">
            <a:avLst/>
          </a:prstGeom>
          <a:solidFill>
            <a:srgbClr val="FF0000">
              <a:alpha val="50196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311400" y="171450"/>
            <a:ext cx="4822825" cy="658813"/>
          </a:xfrm>
        </p:spPr>
        <p:txBody>
          <a:bodyPr/>
          <a:lstStyle/>
          <a:p>
            <a:pPr eaLnBrk="1" hangingPunct="1"/>
            <a:r>
              <a:rPr lang="fr-FR" sz="2400" b="1" dirty="0" smtClean="0">
                <a:latin typeface="Arial" charset="0"/>
              </a:rPr>
              <a:t>Systèmes WDM</a:t>
            </a:r>
          </a:p>
        </p:txBody>
      </p:sp>
      <p:grpSp>
        <p:nvGrpSpPr>
          <p:cNvPr id="46083" name="Group 3"/>
          <p:cNvGrpSpPr>
            <a:grpSpLocks/>
          </p:cNvGrpSpPr>
          <p:nvPr/>
        </p:nvGrpSpPr>
        <p:grpSpPr bwMode="auto">
          <a:xfrm>
            <a:off x="221025" y="1260475"/>
            <a:ext cx="4248150" cy="5121275"/>
            <a:chOff x="180" y="754"/>
            <a:chExt cx="2791" cy="3266"/>
          </a:xfrm>
        </p:grpSpPr>
        <p:pic>
          <p:nvPicPr>
            <p:cNvPr id="46091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0" y="754"/>
              <a:ext cx="2791" cy="3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92" name="Rectangle 5"/>
            <p:cNvSpPr>
              <a:spLocks noChangeArrowheads="1"/>
            </p:cNvSpPr>
            <p:nvPr/>
          </p:nvSpPr>
          <p:spPr bwMode="auto">
            <a:xfrm>
              <a:off x="1215" y="1842"/>
              <a:ext cx="817" cy="2132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093" name="Text Box 6"/>
            <p:cNvSpPr txBox="1">
              <a:spLocks noChangeArrowheads="1"/>
            </p:cNvSpPr>
            <p:nvPr/>
          </p:nvSpPr>
          <p:spPr bwMode="auto">
            <a:xfrm rot="-2890232">
              <a:off x="1254" y="2697"/>
              <a:ext cx="642" cy="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fr-FR" sz="1600" baseline="0">
                  <a:solidFill>
                    <a:srgbClr val="FF0000"/>
                  </a:solidFill>
                  <a:latin typeface="Arial" charset="0"/>
                </a:rPr>
                <a:t>EDFA</a:t>
              </a:r>
            </a:p>
            <a:p>
              <a:pPr algn="ctr" eaLnBrk="0" hangingPunct="0"/>
              <a:r>
                <a:rPr lang="fr-FR" sz="1600" baseline="0">
                  <a:solidFill>
                    <a:srgbClr val="FF0000"/>
                  </a:solidFill>
                  <a:latin typeface="Arial" charset="0"/>
                </a:rPr>
                <a:t>Bande C</a:t>
              </a:r>
            </a:p>
          </p:txBody>
        </p:sp>
        <p:sp>
          <p:nvSpPr>
            <p:cNvPr id="46094" name="Rectangle 7"/>
            <p:cNvSpPr>
              <a:spLocks noChangeArrowheads="1"/>
            </p:cNvSpPr>
            <p:nvPr/>
          </p:nvSpPr>
          <p:spPr bwMode="auto">
            <a:xfrm>
              <a:off x="391" y="1842"/>
              <a:ext cx="817" cy="2132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095" name="Text Box 8"/>
            <p:cNvSpPr txBox="1">
              <a:spLocks noChangeArrowheads="1"/>
            </p:cNvSpPr>
            <p:nvPr/>
          </p:nvSpPr>
          <p:spPr bwMode="auto">
            <a:xfrm rot="-2890232">
              <a:off x="436" y="2699"/>
              <a:ext cx="628" cy="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fr-FR" sz="1600" baseline="0">
                  <a:solidFill>
                    <a:srgbClr val="0000FF"/>
                  </a:solidFill>
                  <a:latin typeface="Arial" charset="0"/>
                </a:rPr>
                <a:t>EDFA</a:t>
              </a:r>
            </a:p>
            <a:p>
              <a:pPr algn="ctr" eaLnBrk="0" hangingPunct="0"/>
              <a:r>
                <a:rPr lang="fr-FR" sz="1600" baseline="0">
                  <a:solidFill>
                    <a:srgbClr val="0000FF"/>
                  </a:solidFill>
                  <a:latin typeface="Arial" charset="0"/>
                </a:rPr>
                <a:t>Bande L</a:t>
              </a:r>
            </a:p>
          </p:txBody>
        </p:sp>
      </p:grpSp>
      <p:sp>
        <p:nvSpPr>
          <p:cNvPr id="46088" name="Rectangle 13"/>
          <p:cNvSpPr>
            <a:spLocks noChangeArrowheads="1"/>
          </p:cNvSpPr>
          <p:nvPr/>
        </p:nvSpPr>
        <p:spPr bwMode="auto">
          <a:xfrm>
            <a:off x="2251075" y="3879850"/>
            <a:ext cx="576263" cy="107950"/>
          </a:xfrm>
          <a:prstGeom prst="rect">
            <a:avLst/>
          </a:prstGeom>
          <a:noFill/>
          <a:ln w="1905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6089" name="Line 14"/>
          <p:cNvSpPr>
            <a:spLocks noChangeShapeType="1"/>
          </p:cNvSpPr>
          <p:nvPr/>
        </p:nvSpPr>
        <p:spPr bwMode="auto">
          <a:xfrm flipV="1">
            <a:off x="2747963" y="2852738"/>
            <a:ext cx="936625" cy="1008062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6090" name="Text Box 15"/>
          <p:cNvSpPr txBox="1">
            <a:spLocks noChangeArrowheads="1"/>
          </p:cNvSpPr>
          <p:nvPr/>
        </p:nvSpPr>
        <p:spPr bwMode="auto">
          <a:xfrm>
            <a:off x="3051175" y="2479675"/>
            <a:ext cx="1220788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fr-FR" sz="1000" baseline="0">
                <a:solidFill>
                  <a:srgbClr val="009900"/>
                </a:solidFill>
                <a:latin typeface="Arial" charset="0"/>
              </a:rPr>
              <a:t>Longueur d’onde</a:t>
            </a:r>
          </a:p>
          <a:p>
            <a:pPr algn="ctr" eaLnBrk="0" hangingPunct="0"/>
            <a:r>
              <a:rPr lang="fr-FR" sz="1000" baseline="0">
                <a:solidFill>
                  <a:srgbClr val="009900"/>
                </a:solidFill>
                <a:latin typeface="Arial" charset="0"/>
              </a:rPr>
              <a:t>de référence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5724128" y="1450675"/>
            <a:ext cx="2307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aseline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Multiplexeurs optique</a:t>
            </a:r>
            <a:endParaRPr lang="fr-FR" sz="1600" baseline="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9" name="Group 380"/>
          <p:cNvGrpSpPr>
            <a:grpSpLocks/>
          </p:cNvGrpSpPr>
          <p:nvPr/>
        </p:nvGrpSpPr>
        <p:grpSpPr bwMode="auto">
          <a:xfrm>
            <a:off x="5361576" y="2646526"/>
            <a:ext cx="3353205" cy="1446624"/>
            <a:chOff x="2946" y="2976"/>
            <a:chExt cx="2540" cy="1120"/>
          </a:xfrm>
        </p:grpSpPr>
        <p:sp>
          <p:nvSpPr>
            <p:cNvPr id="60" name="Line 350"/>
            <p:cNvSpPr>
              <a:spLocks noChangeShapeType="1"/>
            </p:cNvSpPr>
            <p:nvPr/>
          </p:nvSpPr>
          <p:spPr bwMode="auto">
            <a:xfrm>
              <a:off x="3202" y="3659"/>
              <a:ext cx="5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1" name="Line 354"/>
            <p:cNvSpPr>
              <a:spLocks noChangeShapeType="1"/>
            </p:cNvSpPr>
            <p:nvPr/>
          </p:nvSpPr>
          <p:spPr bwMode="auto">
            <a:xfrm>
              <a:off x="3178" y="3256"/>
              <a:ext cx="567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" name="Line 355"/>
            <p:cNvSpPr>
              <a:spLocks noChangeShapeType="1"/>
            </p:cNvSpPr>
            <p:nvPr/>
          </p:nvSpPr>
          <p:spPr bwMode="auto">
            <a:xfrm>
              <a:off x="3177" y="3162"/>
              <a:ext cx="567" cy="0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3" name="Line 356"/>
            <p:cNvSpPr>
              <a:spLocks noChangeShapeType="1"/>
            </p:cNvSpPr>
            <p:nvPr/>
          </p:nvSpPr>
          <p:spPr bwMode="auto">
            <a:xfrm>
              <a:off x="3177" y="3072"/>
              <a:ext cx="567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" name="Text Box 357"/>
            <p:cNvSpPr txBox="1">
              <a:spLocks noChangeArrowheads="1"/>
            </p:cNvSpPr>
            <p:nvPr/>
          </p:nvSpPr>
          <p:spPr bwMode="auto">
            <a:xfrm>
              <a:off x="2946" y="3897"/>
              <a:ext cx="911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600" dirty="0">
                  <a:latin typeface="Arial" charset="0"/>
                </a:rPr>
                <a:t>Input (</a:t>
              </a:r>
              <a:r>
                <a:rPr lang="fr-FR" sz="1600" dirty="0">
                  <a:solidFill>
                    <a:srgbClr val="0000FF"/>
                  </a:solidFill>
                  <a:latin typeface="Symbol" pitchFamily="18" charset="2"/>
                </a:rPr>
                <a:t>l</a:t>
              </a:r>
              <a:r>
                <a:rPr lang="fr-FR" sz="1600" baseline="-25000" dirty="0">
                  <a:solidFill>
                    <a:srgbClr val="0000FF"/>
                  </a:solidFill>
                  <a:latin typeface="Arial" charset="0"/>
                </a:rPr>
                <a:t>1</a:t>
              </a:r>
              <a:r>
                <a:rPr lang="fr-FR" sz="1600" dirty="0">
                  <a:latin typeface="Arial" charset="0"/>
                </a:rPr>
                <a:t>,</a:t>
              </a:r>
              <a:r>
                <a:rPr lang="fr-FR" sz="1600" dirty="0">
                  <a:solidFill>
                    <a:srgbClr val="009900"/>
                  </a:solidFill>
                  <a:latin typeface="Symbol" pitchFamily="18" charset="2"/>
                </a:rPr>
                <a:t>l</a:t>
              </a:r>
              <a:r>
                <a:rPr lang="fr-FR" sz="1600" baseline="-25000" dirty="0">
                  <a:solidFill>
                    <a:srgbClr val="009900"/>
                  </a:solidFill>
                  <a:latin typeface="Arial" charset="0"/>
                </a:rPr>
                <a:t>2</a:t>
              </a:r>
              <a:r>
                <a:rPr lang="fr-FR" sz="1600" dirty="0">
                  <a:latin typeface="Arial" charset="0"/>
                </a:rPr>
                <a:t>,</a:t>
              </a:r>
              <a:r>
                <a:rPr lang="fr-FR" sz="1600" dirty="0">
                  <a:solidFill>
                    <a:srgbClr val="FF0000"/>
                  </a:solidFill>
                  <a:latin typeface="Symbol" pitchFamily="18" charset="2"/>
                </a:rPr>
                <a:t>l</a:t>
              </a:r>
              <a:r>
                <a:rPr lang="fr-FR" sz="1600" baseline="-25000" dirty="0">
                  <a:solidFill>
                    <a:srgbClr val="FF0000"/>
                  </a:solidFill>
                </a:rPr>
                <a:t>3</a:t>
              </a:r>
              <a:r>
                <a:rPr lang="fr-FR" sz="1600" baseline="-25000" dirty="0"/>
                <a:t> </a:t>
              </a:r>
              <a:r>
                <a:rPr lang="fr-FR" sz="1600" dirty="0">
                  <a:latin typeface="Symbol" pitchFamily="18" charset="2"/>
                </a:rPr>
                <a:t>)</a:t>
              </a:r>
            </a:p>
          </p:txBody>
        </p:sp>
        <p:sp>
          <p:nvSpPr>
            <p:cNvPr id="65" name="Text Box 359"/>
            <p:cNvSpPr txBox="1">
              <a:spLocks noChangeArrowheads="1"/>
            </p:cNvSpPr>
            <p:nvPr/>
          </p:nvSpPr>
          <p:spPr bwMode="auto">
            <a:xfrm>
              <a:off x="4785" y="3475"/>
              <a:ext cx="701" cy="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200" b="0" baseline="0" dirty="0">
                  <a:latin typeface="Arial" charset="0"/>
                </a:rPr>
                <a:t>Réseau de</a:t>
              </a:r>
            </a:p>
            <a:p>
              <a:r>
                <a:rPr lang="fr-FR" sz="1200" b="0" baseline="0" dirty="0">
                  <a:latin typeface="Arial" charset="0"/>
                </a:rPr>
                <a:t>diffraction</a:t>
              </a:r>
            </a:p>
          </p:txBody>
        </p:sp>
        <p:sp>
          <p:nvSpPr>
            <p:cNvPr id="66" name="Freeform 362"/>
            <p:cNvSpPr>
              <a:spLocks/>
            </p:cNvSpPr>
            <p:nvPr/>
          </p:nvSpPr>
          <p:spPr bwMode="auto">
            <a:xfrm rot="563046" flipH="1" flipV="1">
              <a:off x="4533" y="3136"/>
              <a:ext cx="182" cy="635"/>
            </a:xfrm>
            <a:custGeom>
              <a:avLst/>
              <a:gdLst>
                <a:gd name="T0" fmla="*/ 0 w 226"/>
                <a:gd name="T1" fmla="*/ 0 h 680"/>
                <a:gd name="T2" fmla="*/ 38 w 226"/>
                <a:gd name="T3" fmla="*/ 0 h 680"/>
                <a:gd name="T4" fmla="*/ 95 w 226"/>
                <a:gd name="T5" fmla="*/ 104 h 680"/>
                <a:gd name="T6" fmla="*/ 38 w 226"/>
                <a:gd name="T7" fmla="*/ 104 h 680"/>
                <a:gd name="T8" fmla="*/ 95 w 226"/>
                <a:gd name="T9" fmla="*/ 206 h 680"/>
                <a:gd name="T10" fmla="*/ 38 w 226"/>
                <a:gd name="T11" fmla="*/ 206 h 680"/>
                <a:gd name="T12" fmla="*/ 95 w 226"/>
                <a:gd name="T13" fmla="*/ 310 h 680"/>
                <a:gd name="T14" fmla="*/ 38 w 226"/>
                <a:gd name="T15" fmla="*/ 310 h 680"/>
                <a:gd name="T16" fmla="*/ 95 w 226"/>
                <a:gd name="T17" fmla="*/ 414 h 680"/>
                <a:gd name="T18" fmla="*/ 38 w 226"/>
                <a:gd name="T19" fmla="*/ 414 h 680"/>
                <a:gd name="T20" fmla="*/ 95 w 226"/>
                <a:gd name="T21" fmla="*/ 517 h 680"/>
                <a:gd name="T22" fmla="*/ 0 w 226"/>
                <a:gd name="T23" fmla="*/ 517 h 680"/>
                <a:gd name="T24" fmla="*/ 0 w 226"/>
                <a:gd name="T25" fmla="*/ 0 h 6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6"/>
                <a:gd name="T40" fmla="*/ 0 h 680"/>
                <a:gd name="T41" fmla="*/ 226 w 226"/>
                <a:gd name="T42" fmla="*/ 680 h 6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6" h="680">
                  <a:moveTo>
                    <a:pt x="0" y="0"/>
                  </a:moveTo>
                  <a:lnTo>
                    <a:pt x="90" y="0"/>
                  </a:lnTo>
                  <a:lnTo>
                    <a:pt x="226" y="136"/>
                  </a:lnTo>
                  <a:lnTo>
                    <a:pt x="90" y="136"/>
                  </a:lnTo>
                  <a:lnTo>
                    <a:pt x="226" y="272"/>
                  </a:lnTo>
                  <a:lnTo>
                    <a:pt x="90" y="272"/>
                  </a:lnTo>
                  <a:lnTo>
                    <a:pt x="226" y="408"/>
                  </a:lnTo>
                  <a:lnTo>
                    <a:pt x="90" y="408"/>
                  </a:lnTo>
                  <a:lnTo>
                    <a:pt x="226" y="544"/>
                  </a:lnTo>
                  <a:lnTo>
                    <a:pt x="90" y="544"/>
                  </a:lnTo>
                  <a:lnTo>
                    <a:pt x="226" y="680"/>
                  </a:lnTo>
                  <a:lnTo>
                    <a:pt x="0" y="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7" name="Line 376"/>
            <p:cNvSpPr>
              <a:spLocks noChangeShapeType="1"/>
            </p:cNvSpPr>
            <p:nvPr/>
          </p:nvSpPr>
          <p:spPr bwMode="auto">
            <a:xfrm flipV="1">
              <a:off x="3742" y="3385"/>
              <a:ext cx="816" cy="2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" name="Line 377"/>
            <p:cNvSpPr>
              <a:spLocks noChangeShapeType="1"/>
            </p:cNvSpPr>
            <p:nvPr/>
          </p:nvSpPr>
          <p:spPr bwMode="auto">
            <a:xfrm>
              <a:off x="3742" y="3249"/>
              <a:ext cx="806" cy="13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9" name="Line 378"/>
            <p:cNvSpPr>
              <a:spLocks noChangeShapeType="1"/>
            </p:cNvSpPr>
            <p:nvPr/>
          </p:nvSpPr>
          <p:spPr bwMode="auto">
            <a:xfrm>
              <a:off x="3738" y="3158"/>
              <a:ext cx="806" cy="227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0" name="Line 379"/>
            <p:cNvSpPr>
              <a:spLocks noChangeShapeType="1"/>
            </p:cNvSpPr>
            <p:nvPr/>
          </p:nvSpPr>
          <p:spPr bwMode="auto">
            <a:xfrm>
              <a:off x="3742" y="3067"/>
              <a:ext cx="799" cy="31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1" name="Oval 360"/>
            <p:cNvSpPr>
              <a:spLocks noChangeArrowheads="1"/>
            </p:cNvSpPr>
            <p:nvPr/>
          </p:nvSpPr>
          <p:spPr bwMode="auto">
            <a:xfrm>
              <a:off x="3706" y="2976"/>
              <a:ext cx="45" cy="817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pic>
        <p:nvPicPr>
          <p:cNvPr id="7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1495" y="4737777"/>
            <a:ext cx="2088232" cy="141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ZoneTexte 73"/>
          <p:cNvSpPr txBox="1"/>
          <p:nvPr/>
        </p:nvSpPr>
        <p:spPr>
          <a:xfrm>
            <a:off x="5102080" y="2110622"/>
            <a:ext cx="20569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aseline="0" dirty="0" smtClean="0"/>
              <a:t>Réseau de diffraction</a:t>
            </a:r>
            <a:endParaRPr lang="fr-FR" sz="1600" baseline="0" dirty="0"/>
          </a:p>
        </p:txBody>
      </p:sp>
      <p:sp>
        <p:nvSpPr>
          <p:cNvPr id="75" name="ZoneTexte 74"/>
          <p:cNvSpPr txBox="1"/>
          <p:nvPr/>
        </p:nvSpPr>
        <p:spPr>
          <a:xfrm>
            <a:off x="5135730" y="4327215"/>
            <a:ext cx="29536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aseline="0" dirty="0" smtClean="0"/>
              <a:t>Interféromètre à onde multiple </a:t>
            </a:r>
            <a:endParaRPr lang="fr-FR" sz="1600" baseline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139700"/>
            <a:ext cx="4419600" cy="762000"/>
          </a:xfrm>
        </p:spPr>
        <p:txBody>
          <a:bodyPr/>
          <a:lstStyle/>
          <a:p>
            <a:pPr eaLnBrk="1" hangingPunct="1"/>
            <a:r>
              <a:rPr lang="fr-FR" sz="2400" b="1" dirty="0" smtClean="0">
                <a:latin typeface="Arial" charset="0"/>
              </a:rPr>
              <a:t>Principes généraux</a:t>
            </a:r>
            <a:endParaRPr lang="en-GB" sz="2400" b="1" dirty="0" smtClean="0">
              <a:latin typeface="Arial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b="29515"/>
          <a:stretch>
            <a:fillRect/>
          </a:stretch>
        </p:blipFill>
        <p:spPr bwMode="auto">
          <a:xfrm>
            <a:off x="1813564" y="2388146"/>
            <a:ext cx="5112568" cy="2524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44956" y="1279826"/>
            <a:ext cx="7438255" cy="981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fr-FR" sz="1800" baseline="0" dirty="0" smtClean="0">
                <a:latin typeface="Arial" charset="0"/>
              </a:rPr>
              <a:t>Atténuation dans les fibres</a:t>
            </a:r>
          </a:p>
          <a:p>
            <a:pPr>
              <a:lnSpc>
                <a:spcPct val="130000"/>
              </a:lnSpc>
            </a:pPr>
            <a:r>
              <a:rPr lang="fr-FR" sz="1600" b="0" baseline="0" dirty="0" smtClean="0">
                <a:latin typeface="Arial" charset="0"/>
              </a:rPr>
              <a:t>      -  Verres industriels ( &gt; 1000dB/km)</a:t>
            </a:r>
          </a:p>
          <a:p>
            <a:pPr>
              <a:lnSpc>
                <a:spcPct val="130000"/>
              </a:lnSpc>
            </a:pPr>
            <a:r>
              <a:rPr lang="fr-FR" sz="1600" b="0" baseline="0" dirty="0" smtClean="0">
                <a:latin typeface="Arial" charset="0"/>
              </a:rPr>
              <a:t>      -  Rupture technologique majeure 1972 : réalisation d’une fibre ~ 20dB/km  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55462" y="5149387"/>
            <a:ext cx="8437018" cy="1301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fr-FR" sz="1800" baseline="0" dirty="0" smtClean="0">
                <a:latin typeface="Arial" charset="0"/>
              </a:rPr>
              <a:t>Différentes générations de systèmes</a:t>
            </a:r>
          </a:p>
          <a:p>
            <a:pPr>
              <a:lnSpc>
                <a:spcPct val="130000"/>
              </a:lnSpc>
            </a:pPr>
            <a:r>
              <a:rPr lang="fr-FR" sz="1600" b="0" baseline="0" dirty="0" smtClean="0">
                <a:latin typeface="Arial" charset="0"/>
              </a:rPr>
              <a:t>      -  ~ 70’s : technologie  850nm  sur fibre </a:t>
            </a:r>
            <a:r>
              <a:rPr lang="fr-FR" sz="1600" b="0" baseline="0" dirty="0" err="1" smtClean="0">
                <a:latin typeface="Arial" charset="0"/>
              </a:rPr>
              <a:t>multimode</a:t>
            </a:r>
            <a:r>
              <a:rPr lang="fr-FR" sz="1600" b="0" baseline="0" dirty="0" smtClean="0">
                <a:latin typeface="Arial" charset="0"/>
              </a:rPr>
              <a:t>   </a:t>
            </a:r>
            <a:r>
              <a:rPr lang="fr-FR" sz="1600" b="0" i="1" baseline="0" dirty="0" smtClean="0">
                <a:latin typeface="Arial" charset="0"/>
              </a:rPr>
              <a:t>(</a:t>
            </a:r>
            <a:r>
              <a:rPr lang="fr-FR" sz="1400" b="0" i="1" baseline="0" dirty="0" smtClean="0">
                <a:latin typeface="Arial" charset="0"/>
              </a:rPr>
              <a:t>4dB/km </a:t>
            </a:r>
            <a:r>
              <a:rPr lang="fr-FR" sz="1400" b="0" i="1" baseline="0" dirty="0" smtClean="0">
                <a:latin typeface="Arial" charset="0"/>
                <a:sym typeface="Symbol"/>
              </a:rPr>
              <a:t> </a:t>
            </a:r>
            <a:r>
              <a:rPr lang="fr-FR" sz="1400" b="0" i="1" baseline="0" dirty="0" smtClean="0">
                <a:latin typeface="Arial" charset="0"/>
              </a:rPr>
              <a:t>2.5dB/km, Laser </a:t>
            </a:r>
            <a:r>
              <a:rPr lang="fr-FR" sz="1400" b="0" i="1" baseline="0" dirty="0" err="1" smtClean="0">
                <a:latin typeface="Arial" charset="0"/>
              </a:rPr>
              <a:t>AlGaAs</a:t>
            </a:r>
            <a:r>
              <a:rPr lang="fr-FR" sz="1400" b="0" i="1" baseline="0" dirty="0" smtClean="0">
                <a:latin typeface="Arial" charset="0"/>
              </a:rPr>
              <a:t>)</a:t>
            </a:r>
          </a:p>
          <a:p>
            <a:pPr>
              <a:lnSpc>
                <a:spcPct val="130000"/>
              </a:lnSpc>
            </a:pPr>
            <a:r>
              <a:rPr lang="fr-FR" sz="1600" b="0" baseline="0" dirty="0" smtClean="0">
                <a:latin typeface="Arial" charset="0"/>
              </a:rPr>
              <a:t>      -  ~ 80’s : technologie 1300nm sur fibre monomode </a:t>
            </a:r>
            <a:r>
              <a:rPr lang="fr-FR" sz="1600" b="0" i="1" baseline="0" dirty="0" smtClean="0">
                <a:latin typeface="Arial" charset="0"/>
              </a:rPr>
              <a:t>(</a:t>
            </a:r>
            <a:r>
              <a:rPr lang="fr-FR" sz="1400" b="0" i="1" baseline="0" dirty="0" smtClean="0">
                <a:latin typeface="Arial" charset="0"/>
              </a:rPr>
              <a:t>0.5dB/km, GVD faible, Laser </a:t>
            </a:r>
            <a:r>
              <a:rPr lang="fr-FR" sz="1400" b="0" i="1" baseline="0" dirty="0" err="1" smtClean="0">
                <a:latin typeface="Arial" charset="0"/>
              </a:rPr>
              <a:t>InGaAsP</a:t>
            </a:r>
            <a:r>
              <a:rPr lang="fr-FR" sz="1400" b="0" i="1" baseline="0" dirty="0" smtClean="0">
                <a:latin typeface="Arial" charset="0"/>
              </a:rPr>
              <a:t>) </a:t>
            </a:r>
          </a:p>
          <a:p>
            <a:pPr>
              <a:lnSpc>
                <a:spcPct val="130000"/>
              </a:lnSpc>
            </a:pPr>
            <a:r>
              <a:rPr lang="fr-FR" sz="1600" b="0" baseline="0" dirty="0" smtClean="0">
                <a:latin typeface="Arial" charset="0"/>
              </a:rPr>
              <a:t>      -  ~ 90’s : technologie 1550nm avec amplification optique  </a:t>
            </a:r>
            <a:r>
              <a:rPr lang="fr-FR" sz="1400" b="0" i="1" baseline="0" dirty="0" smtClean="0">
                <a:latin typeface="Arial" charset="0"/>
              </a:rPr>
              <a:t>(0.2dB/km, EDFA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5"/>
          <p:cNvSpPr txBox="1">
            <a:spLocks noChangeArrowheads="1"/>
          </p:cNvSpPr>
          <p:nvPr/>
        </p:nvSpPr>
        <p:spPr bwMode="auto">
          <a:xfrm>
            <a:off x="1298575" y="3244850"/>
            <a:ext cx="678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600" baseline="0">
                <a:latin typeface="Arial" charset="0"/>
              </a:rPr>
              <a:t>Familles de systèmes optique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5" descr="Los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79613" y="1125538"/>
            <a:ext cx="4751387" cy="3668712"/>
          </a:xfrm>
          <a:noFill/>
        </p:spPr>
      </p:pic>
      <p:sp>
        <p:nvSpPr>
          <p:cNvPr id="48131" name="Rectangle 4"/>
          <p:cNvSpPr>
            <a:spLocks noGrp="1" noChangeArrowheads="1"/>
          </p:cNvSpPr>
          <p:nvPr>
            <p:ph type="title"/>
          </p:nvPr>
        </p:nvSpPr>
        <p:spPr>
          <a:xfrm>
            <a:off x="2555875" y="192088"/>
            <a:ext cx="4102100" cy="658812"/>
          </a:xfrm>
        </p:spPr>
        <p:txBody>
          <a:bodyPr/>
          <a:lstStyle/>
          <a:p>
            <a:pPr eaLnBrk="1" hangingPunct="1"/>
            <a:r>
              <a:rPr lang="fr-FR" sz="2400" b="1" smtClean="0">
                <a:latin typeface="Arial" charset="0"/>
              </a:rPr>
              <a:t>Familles de systèmes</a:t>
            </a:r>
          </a:p>
        </p:txBody>
      </p:sp>
      <p:sp>
        <p:nvSpPr>
          <p:cNvPr id="48132" name="Rectangle 7" descr="20 %"/>
          <p:cNvSpPr>
            <a:spLocks noChangeArrowheads="1"/>
          </p:cNvSpPr>
          <p:nvPr/>
        </p:nvSpPr>
        <p:spPr bwMode="auto">
          <a:xfrm>
            <a:off x="5508625" y="1285875"/>
            <a:ext cx="431800" cy="3059113"/>
          </a:xfrm>
          <a:prstGeom prst="rect">
            <a:avLst/>
          </a:prstGeom>
          <a:pattFill prst="pct20">
            <a:fgClr>
              <a:srgbClr val="FF0000">
                <a:alpha val="49019"/>
              </a:srgbClr>
            </a:fgClr>
            <a:bgClr>
              <a:srgbClr val="FFFFFF">
                <a:alpha val="49019"/>
              </a:srgbClr>
            </a:bgClr>
          </a:patt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8133" name="Rectangle 8" descr="20 %"/>
          <p:cNvSpPr>
            <a:spLocks noChangeArrowheads="1"/>
          </p:cNvSpPr>
          <p:nvPr/>
        </p:nvSpPr>
        <p:spPr bwMode="auto">
          <a:xfrm>
            <a:off x="4643438" y="1270000"/>
            <a:ext cx="215900" cy="3059113"/>
          </a:xfrm>
          <a:prstGeom prst="rect">
            <a:avLst/>
          </a:prstGeom>
          <a:pattFill prst="pct20">
            <a:fgClr>
              <a:srgbClr val="FF0000">
                <a:alpha val="45097"/>
              </a:srgbClr>
            </a:fgClr>
            <a:bgClr>
              <a:srgbClr val="FFFFFF">
                <a:alpha val="45097"/>
              </a:srgbClr>
            </a:bgClr>
          </a:patt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 b="0" baseline="0"/>
          </a:p>
        </p:txBody>
      </p:sp>
      <p:sp>
        <p:nvSpPr>
          <p:cNvPr id="48134" name="Rectangle 9" descr="20 %"/>
          <p:cNvSpPr>
            <a:spLocks noChangeArrowheads="1"/>
          </p:cNvSpPr>
          <p:nvPr/>
        </p:nvSpPr>
        <p:spPr bwMode="auto">
          <a:xfrm>
            <a:off x="2843213" y="1262063"/>
            <a:ext cx="360362" cy="3059112"/>
          </a:xfrm>
          <a:prstGeom prst="rect">
            <a:avLst/>
          </a:prstGeom>
          <a:pattFill prst="pct20">
            <a:fgClr>
              <a:srgbClr val="FF0000">
                <a:alpha val="38823"/>
              </a:srgbClr>
            </a:fgClr>
            <a:bgClr>
              <a:srgbClr val="FFFFFF">
                <a:alpha val="38823"/>
              </a:srgbClr>
            </a:bgClr>
          </a:patt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 b="0" baseline="0"/>
          </a:p>
        </p:txBody>
      </p:sp>
      <p:sp>
        <p:nvSpPr>
          <p:cNvPr id="48135" name="Text Box 10"/>
          <p:cNvSpPr txBox="1">
            <a:spLocks noChangeArrowheads="1"/>
          </p:cNvSpPr>
          <p:nvPr/>
        </p:nvSpPr>
        <p:spPr bwMode="auto">
          <a:xfrm>
            <a:off x="652463" y="4830763"/>
            <a:ext cx="759142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 b="0" baseline="0">
                <a:latin typeface="Arial" charset="0"/>
              </a:rPr>
              <a:t>Fenêtre I  (0.85 µm)	Fibre multimode (2.5 dB/km) / Laser FP AsGa</a:t>
            </a:r>
          </a:p>
          <a:p>
            <a:pPr>
              <a:lnSpc>
                <a:spcPct val="170000"/>
              </a:lnSpc>
            </a:pPr>
            <a:r>
              <a:rPr lang="fr-FR" sz="1800" b="0" baseline="0">
                <a:latin typeface="Arial" charset="0"/>
              </a:rPr>
              <a:t>Fenêtre II  (1.3 µm)	Fibre monomode (0.5 dB/km)  / Laser FP InP</a:t>
            </a:r>
          </a:p>
          <a:p>
            <a:pPr>
              <a:lnSpc>
                <a:spcPct val="80000"/>
              </a:lnSpc>
            </a:pPr>
            <a:r>
              <a:rPr lang="fr-FR" sz="1800" b="0" baseline="0">
                <a:latin typeface="Arial" charset="0"/>
              </a:rPr>
              <a:t>			       </a:t>
            </a:r>
            <a:r>
              <a:rPr lang="fr-FR" sz="1600" b="0" baseline="0">
                <a:latin typeface="Arial" charset="0"/>
                <a:sym typeface="Symbol" pitchFamily="18" charset="2"/>
              </a:rPr>
              <a:t> minimum de dispersion chromatique</a:t>
            </a:r>
          </a:p>
          <a:p>
            <a:pPr>
              <a:lnSpc>
                <a:spcPct val="60000"/>
              </a:lnSpc>
            </a:pPr>
            <a:endParaRPr lang="fr-FR" sz="1800" b="0" baseline="0">
              <a:latin typeface="Arial" charset="0"/>
            </a:endParaRPr>
          </a:p>
          <a:p>
            <a:r>
              <a:rPr lang="fr-FR" sz="1800" b="0" baseline="0">
                <a:latin typeface="Arial" charset="0"/>
              </a:rPr>
              <a:t>Fenêtre III (1.55 µm)	Fibre monomode (0.2 dB/km) / Laser DFB</a:t>
            </a:r>
          </a:p>
          <a:p>
            <a:pPr>
              <a:lnSpc>
                <a:spcPct val="90000"/>
              </a:lnSpc>
            </a:pPr>
            <a:r>
              <a:rPr lang="fr-FR" sz="1800" b="0" baseline="0"/>
              <a:t>			       </a:t>
            </a:r>
            <a:r>
              <a:rPr lang="fr-FR" sz="1600" b="0" baseline="0">
                <a:latin typeface="Arial" charset="0"/>
                <a:sym typeface="Symbol" pitchFamily="18" charset="2"/>
              </a:rPr>
              <a:t> minimum d’atténuation, amplification optique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822325" y="2698638"/>
            <a:ext cx="7417352" cy="365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 baseline="0" dirty="0">
                <a:solidFill>
                  <a:srgbClr val="FF0000"/>
                </a:solidFill>
                <a:latin typeface="Arial" charset="0"/>
              </a:rPr>
              <a:t>Fibre </a:t>
            </a:r>
            <a:r>
              <a:rPr lang="fr-FR" sz="1800" baseline="0" dirty="0" err="1">
                <a:solidFill>
                  <a:srgbClr val="FF0000"/>
                </a:solidFill>
                <a:latin typeface="Arial" charset="0"/>
              </a:rPr>
              <a:t>multimode</a:t>
            </a:r>
            <a:r>
              <a:rPr lang="fr-FR" sz="1800" baseline="0" dirty="0">
                <a:solidFill>
                  <a:srgbClr val="FF0000"/>
                </a:solidFill>
                <a:latin typeface="Arial" charset="0"/>
              </a:rPr>
              <a:t>    </a:t>
            </a:r>
            <a:r>
              <a:rPr lang="fr-FR" sz="1800" baseline="0" dirty="0">
                <a:solidFill>
                  <a:srgbClr val="FF0000"/>
                </a:solidFill>
                <a:latin typeface="Symbol" pitchFamily="18" charset="2"/>
                <a:sym typeface="Symbol" pitchFamily="18" charset="2"/>
              </a:rPr>
              <a:t> </a:t>
            </a:r>
            <a:r>
              <a:rPr lang="fr-FR" sz="1800" baseline="0" dirty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  </a:t>
            </a:r>
            <a:r>
              <a:rPr lang="fr-FR" sz="1800" baseline="0" dirty="0">
                <a:solidFill>
                  <a:srgbClr val="FF0000"/>
                </a:solidFill>
                <a:latin typeface="Arial" charset="0"/>
              </a:rPr>
              <a:t>dispersion </a:t>
            </a:r>
            <a:r>
              <a:rPr lang="fr-FR" sz="1800" baseline="0" dirty="0" smtClean="0">
                <a:solidFill>
                  <a:srgbClr val="FF0000"/>
                </a:solidFill>
                <a:latin typeface="Arial" charset="0"/>
              </a:rPr>
              <a:t>intermodale</a:t>
            </a:r>
            <a:endParaRPr lang="fr-FR" sz="1400" b="0" i="1" baseline="0" dirty="0">
              <a:latin typeface="Arial" charset="0"/>
              <a:sym typeface="Symbol" pitchFamily="18" charset="2"/>
            </a:endParaRPr>
          </a:p>
          <a:p>
            <a:pPr lvl="1">
              <a:lnSpc>
                <a:spcPct val="110000"/>
              </a:lnSpc>
              <a:buFontTx/>
              <a:buChar char="•"/>
            </a:pPr>
            <a:r>
              <a:rPr lang="fr-FR" sz="1600" baseline="0" dirty="0">
                <a:latin typeface="Arial" charset="0"/>
              </a:rPr>
              <a:t>  </a:t>
            </a:r>
            <a:r>
              <a:rPr lang="fr-FR" sz="1600" b="0" baseline="0" dirty="0" smtClean="0">
                <a:latin typeface="Arial" charset="0"/>
              </a:rPr>
              <a:t>Fibre Gradient </a:t>
            </a:r>
            <a:r>
              <a:rPr lang="fr-FR" sz="1600" b="0" baseline="0" dirty="0">
                <a:latin typeface="Arial" charset="0"/>
              </a:rPr>
              <a:t>d’indice</a:t>
            </a:r>
            <a:r>
              <a:rPr lang="fr-FR" sz="1600" baseline="0" dirty="0">
                <a:latin typeface="Arial" charset="0"/>
              </a:rPr>
              <a:t>  </a:t>
            </a:r>
            <a:r>
              <a:rPr lang="fr-FR" sz="1600" baseline="0" dirty="0" err="1" smtClean="0">
                <a:solidFill>
                  <a:schemeClr val="accent2"/>
                </a:solidFill>
                <a:latin typeface="Arial" charset="0"/>
              </a:rPr>
              <a:t>R</a:t>
            </a:r>
            <a:r>
              <a:rPr lang="fr-FR" sz="1600" baseline="-25000" dirty="0" err="1" smtClean="0">
                <a:solidFill>
                  <a:schemeClr val="accent2"/>
                </a:solidFill>
                <a:latin typeface="Arial" charset="0"/>
              </a:rPr>
              <a:t>b</a:t>
            </a:r>
            <a:r>
              <a:rPr lang="fr-FR" sz="1600" baseline="0" dirty="0" err="1" smtClean="0">
                <a:solidFill>
                  <a:schemeClr val="accent2"/>
                </a:solidFill>
                <a:latin typeface="Arial" charset="0"/>
              </a:rPr>
              <a:t>L</a:t>
            </a:r>
            <a:r>
              <a:rPr lang="fr-FR" sz="1600" baseline="-25000" dirty="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fr-FR" sz="1600" baseline="0" dirty="0">
                <a:solidFill>
                  <a:schemeClr val="accent2"/>
                </a:solidFill>
                <a:latin typeface="Arial" charset="0"/>
              </a:rPr>
              <a:t>= 2c/(n</a:t>
            </a:r>
            <a:r>
              <a:rPr lang="fr-FR" sz="1600" baseline="-25000" dirty="0">
                <a:solidFill>
                  <a:schemeClr val="accent2"/>
                </a:solidFill>
                <a:latin typeface="Arial" charset="0"/>
              </a:rPr>
              <a:t>1</a:t>
            </a:r>
            <a:r>
              <a:rPr lang="fr-FR" sz="1600" baseline="0" dirty="0">
                <a:solidFill>
                  <a:schemeClr val="accent2"/>
                </a:solidFill>
                <a:latin typeface="Symbol" pitchFamily="18" charset="2"/>
              </a:rPr>
              <a:t>D</a:t>
            </a:r>
            <a:r>
              <a:rPr lang="fr-FR" sz="1600" dirty="0">
                <a:solidFill>
                  <a:schemeClr val="accent2"/>
                </a:solidFill>
                <a:latin typeface="Symbol" pitchFamily="18" charset="2"/>
              </a:rPr>
              <a:t>2</a:t>
            </a:r>
            <a:r>
              <a:rPr lang="fr-FR" sz="1600" baseline="0" dirty="0">
                <a:solidFill>
                  <a:schemeClr val="accent2"/>
                </a:solidFill>
                <a:latin typeface="Arial" charset="0"/>
              </a:rPr>
              <a:t>)</a:t>
            </a:r>
            <a:r>
              <a:rPr lang="fr-FR" sz="1600" baseline="0" dirty="0">
                <a:latin typeface="Arial" charset="0"/>
              </a:rPr>
              <a:t> 	</a:t>
            </a:r>
            <a:r>
              <a:rPr lang="fr-FR" sz="1400" b="0" i="1" baseline="0" dirty="0">
                <a:latin typeface="Symbol" pitchFamily="18" charset="2"/>
              </a:rPr>
              <a:t>D</a:t>
            </a:r>
            <a:r>
              <a:rPr lang="fr-FR" sz="1400" b="0" i="1" baseline="0" dirty="0">
                <a:latin typeface="Arial" charset="0"/>
              </a:rPr>
              <a:t> = 10</a:t>
            </a:r>
            <a:r>
              <a:rPr lang="fr-FR" sz="1400" b="0" i="1" dirty="0">
                <a:latin typeface="Arial" charset="0"/>
              </a:rPr>
              <a:t>-2</a:t>
            </a:r>
            <a:r>
              <a:rPr lang="fr-FR" sz="1400" b="0" i="1" baseline="0" dirty="0">
                <a:latin typeface="Arial" charset="0"/>
              </a:rPr>
              <a:t>  </a:t>
            </a:r>
            <a:r>
              <a:rPr lang="fr-FR" sz="1400" b="0" i="1" baseline="0" dirty="0">
                <a:latin typeface="Arial" charset="0"/>
                <a:sym typeface="Symbol" pitchFamily="18" charset="2"/>
              </a:rPr>
              <a:t>  </a:t>
            </a:r>
            <a:r>
              <a:rPr lang="fr-FR" sz="1400" b="0" i="1" baseline="0" dirty="0" err="1" smtClean="0">
                <a:latin typeface="Arial" charset="0"/>
                <a:sym typeface="Symbol" pitchFamily="18" charset="2"/>
              </a:rPr>
              <a:t>R</a:t>
            </a:r>
            <a:r>
              <a:rPr lang="fr-FR" sz="1400" b="0" i="1" baseline="-25000" dirty="0" err="1" smtClean="0">
                <a:latin typeface="Arial" charset="0"/>
                <a:sym typeface="Symbol" pitchFamily="18" charset="2"/>
              </a:rPr>
              <a:t>b</a:t>
            </a:r>
            <a:r>
              <a:rPr lang="fr-FR" sz="1400" b="0" i="1" baseline="0" dirty="0" err="1" smtClean="0">
                <a:latin typeface="Arial" charset="0"/>
                <a:sym typeface="Symbol" pitchFamily="18" charset="2"/>
              </a:rPr>
              <a:t>L</a:t>
            </a:r>
            <a:r>
              <a:rPr lang="fr-FR" sz="1400" b="0" i="1" baseline="0" dirty="0" smtClean="0">
                <a:latin typeface="Arial" charset="0"/>
                <a:sym typeface="Symbol" pitchFamily="18" charset="2"/>
              </a:rPr>
              <a:t> </a:t>
            </a:r>
            <a:r>
              <a:rPr lang="fr-FR" sz="1400" b="0" i="1" baseline="0" dirty="0">
                <a:latin typeface="Arial" charset="0"/>
                <a:sym typeface="Symbol" pitchFamily="18" charset="2"/>
              </a:rPr>
              <a:t>= 1 Gb/s * </a:t>
            </a:r>
            <a:r>
              <a:rPr lang="fr-FR" sz="1400" b="0" i="1" baseline="0" dirty="0" smtClean="0">
                <a:latin typeface="Arial" charset="0"/>
                <a:sym typeface="Symbol" pitchFamily="18" charset="2"/>
              </a:rPr>
              <a:t>km</a:t>
            </a:r>
          </a:p>
          <a:p>
            <a:pPr lvl="1">
              <a:lnSpc>
                <a:spcPct val="110000"/>
              </a:lnSpc>
            </a:pPr>
            <a:r>
              <a:rPr lang="fr-FR" sz="1800" b="0" i="1" baseline="0" dirty="0" smtClean="0">
                <a:latin typeface="Arial" charset="0"/>
                <a:sym typeface="Symbol" pitchFamily="18" charset="2"/>
              </a:rPr>
              <a:t>      </a:t>
            </a:r>
            <a:endParaRPr lang="fr-FR" sz="1800" baseline="0" dirty="0">
              <a:latin typeface="Arial" charset="0"/>
            </a:endParaRPr>
          </a:p>
          <a:p>
            <a:r>
              <a:rPr lang="fr-FR" sz="1800" baseline="0" dirty="0">
                <a:solidFill>
                  <a:srgbClr val="FF0000"/>
                </a:solidFill>
                <a:latin typeface="Arial" charset="0"/>
              </a:rPr>
              <a:t>Fibre monomode   </a:t>
            </a:r>
            <a:r>
              <a:rPr lang="fr-FR" sz="1800" baseline="0" dirty="0">
                <a:solidFill>
                  <a:srgbClr val="FF0000"/>
                </a:solidFill>
                <a:sym typeface="Symbol" pitchFamily="18" charset="2"/>
              </a:rPr>
              <a:t>  </a:t>
            </a:r>
            <a:r>
              <a:rPr lang="fr-FR" sz="1800" baseline="0" dirty="0">
                <a:solidFill>
                  <a:srgbClr val="FF0000"/>
                </a:solidFill>
                <a:latin typeface="Arial" charset="0"/>
              </a:rPr>
              <a:t>dispersion chromatique   </a:t>
            </a:r>
            <a:r>
              <a:rPr lang="fr-FR" sz="1800" baseline="0" dirty="0" err="1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fr-FR" sz="1800" baseline="-25000" dirty="0" err="1">
                <a:solidFill>
                  <a:srgbClr val="FF0000"/>
                </a:solidFill>
              </a:rPr>
              <a:t>f</a:t>
            </a:r>
            <a:r>
              <a:rPr lang="fr-FR" sz="1800" baseline="0" dirty="0">
                <a:solidFill>
                  <a:srgbClr val="FF0000"/>
                </a:solidFill>
              </a:rPr>
              <a:t> = D </a:t>
            </a:r>
            <a:r>
              <a:rPr lang="fr-FR" sz="1800" baseline="0" dirty="0">
                <a:solidFill>
                  <a:srgbClr val="FF0000"/>
                </a:solidFill>
                <a:latin typeface="Symbol" pitchFamily="18" charset="2"/>
              </a:rPr>
              <a:t>Dl </a:t>
            </a:r>
            <a:r>
              <a:rPr lang="fr-FR" sz="1800" baseline="0" dirty="0">
                <a:solidFill>
                  <a:srgbClr val="FF0000"/>
                </a:solidFill>
              </a:rPr>
              <a:t> L</a:t>
            </a:r>
            <a:endParaRPr lang="fr-FR" sz="1800" baseline="0" dirty="0">
              <a:latin typeface="Arial" charset="0"/>
            </a:endParaRPr>
          </a:p>
          <a:p>
            <a:pPr>
              <a:lnSpc>
                <a:spcPct val="140000"/>
              </a:lnSpc>
            </a:pPr>
            <a:r>
              <a:rPr lang="fr-FR" sz="1800" baseline="0" dirty="0">
                <a:solidFill>
                  <a:srgbClr val="009900"/>
                </a:solidFill>
                <a:latin typeface="Arial" charset="0"/>
              </a:rPr>
              <a:t>               </a:t>
            </a:r>
            <a:r>
              <a:rPr lang="fr-FR" sz="1600" b="0" baseline="0" dirty="0">
                <a:solidFill>
                  <a:srgbClr val="009900"/>
                </a:solidFill>
                <a:latin typeface="Arial" charset="0"/>
              </a:rPr>
              <a:t>E = m(t) . </a:t>
            </a:r>
            <a:r>
              <a:rPr lang="fr-FR" sz="1600" b="0" baseline="0" dirty="0" err="1">
                <a:solidFill>
                  <a:srgbClr val="009900"/>
                </a:solidFill>
                <a:latin typeface="Arial" charset="0"/>
              </a:rPr>
              <a:t>exp</a:t>
            </a:r>
            <a:r>
              <a:rPr lang="fr-FR" sz="1600" b="0" baseline="0" dirty="0">
                <a:solidFill>
                  <a:srgbClr val="009900"/>
                </a:solidFill>
                <a:latin typeface="Arial" charset="0"/>
              </a:rPr>
              <a:t>(</a:t>
            </a:r>
            <a:r>
              <a:rPr lang="fr-FR" sz="1600" b="0" baseline="0" dirty="0" err="1">
                <a:solidFill>
                  <a:srgbClr val="009900"/>
                </a:solidFill>
                <a:latin typeface="Arial" charset="0"/>
              </a:rPr>
              <a:t>j</a:t>
            </a:r>
            <a:r>
              <a:rPr lang="fr-FR" sz="1600" b="0" baseline="0" dirty="0" err="1">
                <a:solidFill>
                  <a:srgbClr val="009900"/>
                </a:solidFill>
                <a:latin typeface="Symbol" pitchFamily="18" charset="2"/>
              </a:rPr>
              <a:t>w</a:t>
            </a:r>
            <a:r>
              <a:rPr lang="fr-FR" sz="1600" b="0" baseline="-25000" dirty="0" err="1">
                <a:solidFill>
                  <a:srgbClr val="009900"/>
                </a:solidFill>
                <a:latin typeface="Arial" charset="0"/>
              </a:rPr>
              <a:t>o</a:t>
            </a:r>
            <a:r>
              <a:rPr lang="fr-FR" sz="1600" b="0" baseline="0" dirty="0" err="1">
                <a:solidFill>
                  <a:srgbClr val="009900"/>
                </a:solidFill>
                <a:latin typeface="Arial" charset="0"/>
              </a:rPr>
              <a:t>t</a:t>
            </a:r>
            <a:r>
              <a:rPr lang="fr-FR" sz="1600" b="0" baseline="0" dirty="0">
                <a:solidFill>
                  <a:srgbClr val="009900"/>
                </a:solidFill>
                <a:latin typeface="Arial" charset="0"/>
              </a:rPr>
              <a:t> + </a:t>
            </a:r>
            <a:r>
              <a:rPr lang="fr-FR" sz="1600" b="0" baseline="0" dirty="0">
                <a:solidFill>
                  <a:srgbClr val="009900"/>
                </a:solidFill>
                <a:latin typeface="Symbol" pitchFamily="18" charset="2"/>
              </a:rPr>
              <a:t>f</a:t>
            </a:r>
            <a:r>
              <a:rPr lang="fr-FR" sz="1600" b="0" baseline="0" dirty="0">
                <a:solidFill>
                  <a:srgbClr val="009900"/>
                </a:solidFill>
                <a:latin typeface="Arial" charset="0"/>
              </a:rPr>
              <a:t>(t))     </a:t>
            </a:r>
            <a:r>
              <a:rPr lang="fr-FR" sz="1600" b="0" baseline="0" dirty="0">
                <a:solidFill>
                  <a:srgbClr val="009900"/>
                </a:solidFill>
                <a:latin typeface="Arial" charset="0"/>
                <a:sym typeface="Symbol" pitchFamily="18" charset="2"/>
              </a:rPr>
              <a:t>    </a:t>
            </a:r>
            <a:r>
              <a:rPr lang="fr-FR" sz="1600" b="0" baseline="0" dirty="0">
                <a:solidFill>
                  <a:srgbClr val="009900"/>
                </a:solidFill>
                <a:latin typeface="Arial" charset="0"/>
              </a:rPr>
              <a:t> </a:t>
            </a:r>
            <a:r>
              <a:rPr lang="fr-FR" sz="1600" b="0" baseline="0" dirty="0" err="1">
                <a:solidFill>
                  <a:srgbClr val="009900"/>
                </a:solidFill>
                <a:latin typeface="Arial" charset="0"/>
              </a:rPr>
              <a:t>S</a:t>
            </a:r>
            <a:r>
              <a:rPr lang="fr-FR" sz="1600" b="0" baseline="-25000" dirty="0" err="1">
                <a:solidFill>
                  <a:srgbClr val="009900"/>
                </a:solidFill>
                <a:latin typeface="Arial" charset="0"/>
              </a:rPr>
              <a:t>opt</a:t>
            </a:r>
            <a:r>
              <a:rPr lang="fr-FR" sz="1600" b="0" baseline="0" dirty="0">
                <a:solidFill>
                  <a:srgbClr val="009900"/>
                </a:solidFill>
                <a:latin typeface="Arial" charset="0"/>
              </a:rPr>
              <a:t>(f)= </a:t>
            </a:r>
            <a:r>
              <a:rPr lang="fr-FR" sz="1600" b="0" baseline="0" dirty="0" err="1">
                <a:solidFill>
                  <a:srgbClr val="009900"/>
                </a:solidFill>
                <a:latin typeface="Arial" charset="0"/>
              </a:rPr>
              <a:t>S</a:t>
            </a:r>
            <a:r>
              <a:rPr lang="fr-FR" sz="1600" b="0" baseline="-25000" dirty="0" err="1">
                <a:solidFill>
                  <a:srgbClr val="009900"/>
                </a:solidFill>
                <a:latin typeface="Arial" charset="0"/>
              </a:rPr>
              <a:t>laser</a:t>
            </a:r>
            <a:r>
              <a:rPr lang="fr-FR" sz="1600" b="0" baseline="0" dirty="0">
                <a:solidFill>
                  <a:srgbClr val="009900"/>
                </a:solidFill>
                <a:latin typeface="Arial" charset="0"/>
              </a:rPr>
              <a:t>(f)  </a:t>
            </a:r>
            <a:r>
              <a:rPr lang="fr-FR" sz="1600" b="0" baseline="0" dirty="0">
                <a:solidFill>
                  <a:srgbClr val="009900"/>
                </a:solidFill>
                <a:latin typeface="Arial" charset="0"/>
                <a:sym typeface="Symbol" pitchFamily="18" charset="2"/>
              </a:rPr>
              <a:t>  </a:t>
            </a:r>
            <a:r>
              <a:rPr lang="fr-FR" sz="1600" b="0" baseline="0" dirty="0" err="1">
                <a:solidFill>
                  <a:srgbClr val="009900"/>
                </a:solidFill>
                <a:latin typeface="Arial" charset="0"/>
              </a:rPr>
              <a:t>S</a:t>
            </a:r>
            <a:r>
              <a:rPr lang="fr-FR" sz="1600" b="0" baseline="-25000" dirty="0" err="1">
                <a:solidFill>
                  <a:srgbClr val="009900"/>
                </a:solidFill>
                <a:latin typeface="Arial" charset="0"/>
              </a:rPr>
              <a:t>m</a:t>
            </a:r>
            <a:r>
              <a:rPr lang="fr-FR" sz="1600" b="0" baseline="0" dirty="0">
                <a:solidFill>
                  <a:srgbClr val="009900"/>
                </a:solidFill>
                <a:latin typeface="Arial" charset="0"/>
              </a:rPr>
              <a:t>(f)</a:t>
            </a:r>
          </a:p>
          <a:p>
            <a:pPr>
              <a:lnSpc>
                <a:spcPct val="60000"/>
              </a:lnSpc>
            </a:pPr>
            <a:endParaRPr lang="fr-FR" sz="1600" b="0" baseline="0" dirty="0">
              <a:solidFill>
                <a:srgbClr val="FF0000"/>
              </a:solidFill>
              <a:latin typeface="Arial" charset="0"/>
            </a:endParaRPr>
          </a:p>
          <a:p>
            <a:pPr lvl="1">
              <a:buFontTx/>
              <a:buChar char="•"/>
            </a:pPr>
            <a:r>
              <a:rPr lang="fr-FR" sz="1800" baseline="0" dirty="0">
                <a:latin typeface="Arial" charset="0"/>
              </a:rPr>
              <a:t>  </a:t>
            </a:r>
            <a:r>
              <a:rPr lang="fr-FR" sz="1600" baseline="0" dirty="0">
                <a:latin typeface="Arial" charset="0"/>
              </a:rPr>
              <a:t>Laser FP :  </a:t>
            </a:r>
            <a:r>
              <a:rPr lang="fr-FR" sz="1600" baseline="0" dirty="0" err="1">
                <a:latin typeface="Arial" charset="0"/>
              </a:rPr>
              <a:t>S</a:t>
            </a:r>
            <a:r>
              <a:rPr lang="fr-FR" sz="1600" baseline="-25000" dirty="0" err="1">
                <a:latin typeface="Arial" charset="0"/>
              </a:rPr>
              <a:t>laser</a:t>
            </a:r>
            <a:r>
              <a:rPr lang="fr-FR" sz="1600" baseline="0" dirty="0">
                <a:latin typeface="Arial" charset="0"/>
              </a:rPr>
              <a:t> &gt;&gt; </a:t>
            </a:r>
            <a:r>
              <a:rPr lang="fr-FR" sz="1600" baseline="0" dirty="0" err="1">
                <a:latin typeface="Arial" charset="0"/>
              </a:rPr>
              <a:t>S</a:t>
            </a:r>
            <a:r>
              <a:rPr lang="fr-FR" sz="1600" baseline="-25000" dirty="0" err="1">
                <a:latin typeface="Arial" charset="0"/>
              </a:rPr>
              <a:t>m</a:t>
            </a:r>
            <a:r>
              <a:rPr lang="fr-FR" sz="1600" baseline="-25000" dirty="0">
                <a:latin typeface="Arial" charset="0"/>
              </a:rPr>
              <a:t>  </a:t>
            </a:r>
            <a:r>
              <a:rPr lang="fr-FR" sz="1600" baseline="0" dirty="0">
                <a:latin typeface="Arial" charset="0"/>
              </a:rPr>
              <a:t>(spectre d’émission </a:t>
            </a:r>
            <a:r>
              <a:rPr lang="fr-FR" sz="1800" baseline="0" dirty="0">
                <a:sym typeface="Symbol" pitchFamily="18" charset="2"/>
              </a:rPr>
              <a:t></a:t>
            </a:r>
            <a:r>
              <a:rPr lang="fr-FR" sz="1600" baseline="0" dirty="0">
                <a:latin typeface="Arial" charset="0"/>
              </a:rPr>
              <a:t> </a:t>
            </a:r>
            <a:r>
              <a:rPr lang="fr-FR" sz="1600" baseline="0" dirty="0" err="1">
                <a:latin typeface="Arial" charset="0"/>
              </a:rPr>
              <a:t>S</a:t>
            </a:r>
            <a:r>
              <a:rPr lang="fr-FR" sz="1600" baseline="-25000" dirty="0" err="1">
                <a:latin typeface="Arial" charset="0"/>
              </a:rPr>
              <a:t>laser</a:t>
            </a:r>
            <a:r>
              <a:rPr lang="fr-FR" sz="1600" baseline="0" dirty="0">
                <a:latin typeface="Arial" charset="0"/>
              </a:rPr>
              <a:t> ~2-4 nm)</a:t>
            </a:r>
          </a:p>
          <a:p>
            <a:pPr>
              <a:lnSpc>
                <a:spcPct val="130000"/>
              </a:lnSpc>
            </a:pPr>
            <a:r>
              <a:rPr lang="fr-FR" sz="1600" baseline="0" dirty="0">
                <a:latin typeface="Arial" charset="0"/>
              </a:rPr>
              <a:t>			</a:t>
            </a:r>
            <a:r>
              <a:rPr lang="fr-FR" sz="1600" baseline="0" dirty="0" err="1" smtClean="0">
                <a:solidFill>
                  <a:schemeClr val="accent2"/>
                </a:solidFill>
                <a:latin typeface="Arial" charset="0"/>
              </a:rPr>
              <a:t>R</a:t>
            </a:r>
            <a:r>
              <a:rPr lang="fr-FR" sz="1600" baseline="-25000" dirty="0" err="1" smtClean="0">
                <a:solidFill>
                  <a:schemeClr val="accent2"/>
                </a:solidFill>
                <a:latin typeface="Arial" charset="0"/>
              </a:rPr>
              <a:t>b</a:t>
            </a:r>
            <a:r>
              <a:rPr lang="fr-FR" sz="1600" baseline="0" dirty="0" err="1" smtClean="0">
                <a:solidFill>
                  <a:schemeClr val="accent2"/>
                </a:solidFill>
                <a:latin typeface="Arial" charset="0"/>
              </a:rPr>
              <a:t>L</a:t>
            </a:r>
            <a:r>
              <a:rPr lang="fr-FR" sz="1600" baseline="0" dirty="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fr-FR" sz="1600" baseline="0" dirty="0">
                <a:solidFill>
                  <a:schemeClr val="accent2"/>
                </a:solidFill>
                <a:latin typeface="Arial" charset="0"/>
              </a:rPr>
              <a:t>&lt;  (4D </a:t>
            </a:r>
            <a:r>
              <a:rPr lang="fr-FR" sz="1600" baseline="0" dirty="0">
                <a:solidFill>
                  <a:schemeClr val="accent2"/>
                </a:solidFill>
                <a:latin typeface="Symbol" pitchFamily="18" charset="2"/>
              </a:rPr>
              <a:t>Dl</a:t>
            </a:r>
            <a:r>
              <a:rPr lang="fr-FR" sz="1600" baseline="0" dirty="0">
                <a:solidFill>
                  <a:schemeClr val="accent2"/>
                </a:solidFill>
                <a:latin typeface="Arial" charset="0"/>
              </a:rPr>
              <a:t> )</a:t>
            </a:r>
            <a:r>
              <a:rPr lang="fr-FR" sz="1600" dirty="0">
                <a:solidFill>
                  <a:schemeClr val="accent2"/>
                </a:solidFill>
                <a:latin typeface="Arial" charset="0"/>
              </a:rPr>
              <a:t>-1</a:t>
            </a:r>
            <a:r>
              <a:rPr lang="fr-FR" sz="1600" baseline="0" dirty="0">
                <a:solidFill>
                  <a:schemeClr val="accent2"/>
                </a:solidFill>
                <a:latin typeface="Arial" charset="0"/>
              </a:rPr>
              <a:t>	</a:t>
            </a:r>
          </a:p>
          <a:p>
            <a:pPr>
              <a:lnSpc>
                <a:spcPct val="90000"/>
              </a:lnSpc>
            </a:pPr>
            <a:r>
              <a:rPr lang="fr-FR" sz="1600" baseline="0" dirty="0">
                <a:solidFill>
                  <a:schemeClr val="accent2"/>
                </a:solidFill>
                <a:latin typeface="Arial" charset="0"/>
              </a:rPr>
              <a:t>	       </a:t>
            </a:r>
            <a:r>
              <a:rPr lang="fr-FR" sz="1400" b="0" i="1" baseline="0" dirty="0">
                <a:latin typeface="Arial" charset="0"/>
              </a:rPr>
              <a:t>D = 1 </a:t>
            </a:r>
            <a:r>
              <a:rPr lang="fr-FR" sz="1400" b="0" i="1" baseline="0" dirty="0" err="1">
                <a:latin typeface="Arial" charset="0"/>
              </a:rPr>
              <a:t>ps</a:t>
            </a:r>
            <a:r>
              <a:rPr lang="fr-FR" sz="1400" b="0" i="1" baseline="0" dirty="0">
                <a:latin typeface="Arial" charset="0"/>
              </a:rPr>
              <a:t>/nm/km, </a:t>
            </a:r>
            <a:r>
              <a:rPr lang="fr-FR" sz="1400" b="0" i="1" baseline="0" dirty="0">
                <a:latin typeface="Symbol" pitchFamily="18" charset="2"/>
              </a:rPr>
              <a:t>Dl</a:t>
            </a:r>
            <a:r>
              <a:rPr lang="fr-FR" sz="1400" b="0" i="1" baseline="0" dirty="0"/>
              <a:t> </a:t>
            </a:r>
            <a:r>
              <a:rPr lang="fr-FR" sz="1400" b="0" i="1" baseline="0" dirty="0">
                <a:latin typeface="Arial" charset="0"/>
              </a:rPr>
              <a:t>= 2 nm  </a:t>
            </a:r>
            <a:r>
              <a:rPr lang="fr-FR" sz="1400" b="0" i="1" baseline="0" dirty="0">
                <a:latin typeface="Arial" charset="0"/>
                <a:sym typeface="Symbol" pitchFamily="18" charset="2"/>
              </a:rPr>
              <a:t>   </a:t>
            </a:r>
            <a:r>
              <a:rPr lang="fr-FR" sz="1400" b="0" i="1" baseline="0" dirty="0" err="1" smtClean="0">
                <a:latin typeface="Arial" charset="0"/>
                <a:sym typeface="Symbol" pitchFamily="18" charset="2"/>
              </a:rPr>
              <a:t>R</a:t>
            </a:r>
            <a:r>
              <a:rPr lang="fr-FR" sz="1400" b="0" i="1" baseline="-25000" dirty="0" err="1" smtClean="0">
                <a:latin typeface="Arial" charset="0"/>
                <a:sym typeface="Symbol" pitchFamily="18" charset="2"/>
              </a:rPr>
              <a:t>b</a:t>
            </a:r>
            <a:r>
              <a:rPr lang="fr-FR" sz="1400" b="0" i="1" baseline="0" dirty="0" err="1" smtClean="0">
                <a:latin typeface="Arial" charset="0"/>
                <a:sym typeface="Symbol" pitchFamily="18" charset="2"/>
              </a:rPr>
              <a:t>L</a:t>
            </a:r>
            <a:r>
              <a:rPr lang="fr-FR" sz="1400" b="0" i="1" baseline="0" dirty="0" smtClean="0">
                <a:latin typeface="Arial" charset="0"/>
                <a:sym typeface="Symbol" pitchFamily="18" charset="2"/>
              </a:rPr>
              <a:t> </a:t>
            </a:r>
            <a:r>
              <a:rPr lang="fr-FR" sz="1400" b="0" i="1" baseline="0" dirty="0">
                <a:latin typeface="Arial" charset="0"/>
                <a:sym typeface="Symbol" pitchFamily="18" charset="2"/>
              </a:rPr>
              <a:t>= 125 Gb/s * km</a:t>
            </a:r>
            <a:endParaRPr lang="fr-FR" sz="1400" baseline="0" dirty="0">
              <a:latin typeface="Arial" charset="0"/>
            </a:endParaRPr>
          </a:p>
          <a:p>
            <a:pPr>
              <a:lnSpc>
                <a:spcPct val="60000"/>
              </a:lnSpc>
            </a:pPr>
            <a:endParaRPr lang="fr-FR" sz="1400" baseline="0" dirty="0">
              <a:latin typeface="Arial" charset="0"/>
            </a:endParaRPr>
          </a:p>
          <a:p>
            <a:pPr lvl="1">
              <a:buFontTx/>
              <a:buChar char="•"/>
            </a:pPr>
            <a:r>
              <a:rPr lang="fr-FR" sz="1800" baseline="0" dirty="0">
                <a:latin typeface="Arial" charset="0"/>
              </a:rPr>
              <a:t>  </a:t>
            </a:r>
            <a:r>
              <a:rPr lang="fr-FR" sz="1600" baseline="0" dirty="0">
                <a:latin typeface="Arial" charset="0"/>
              </a:rPr>
              <a:t>Laser DFB : </a:t>
            </a:r>
            <a:r>
              <a:rPr lang="fr-FR" sz="1600" baseline="0" dirty="0" err="1">
                <a:latin typeface="Arial" charset="0"/>
              </a:rPr>
              <a:t>S</a:t>
            </a:r>
            <a:r>
              <a:rPr lang="fr-FR" sz="1600" baseline="-25000" dirty="0" err="1">
                <a:latin typeface="Arial" charset="0"/>
              </a:rPr>
              <a:t>laser</a:t>
            </a:r>
            <a:r>
              <a:rPr lang="fr-FR" sz="1600" baseline="0" dirty="0">
                <a:latin typeface="Arial" charset="0"/>
              </a:rPr>
              <a:t> &lt;&lt; </a:t>
            </a:r>
            <a:r>
              <a:rPr lang="fr-FR" sz="1600" baseline="0" dirty="0" err="1">
                <a:latin typeface="Arial" charset="0"/>
              </a:rPr>
              <a:t>S</a:t>
            </a:r>
            <a:r>
              <a:rPr lang="fr-FR" sz="1600" baseline="-25000" dirty="0" err="1">
                <a:latin typeface="Arial" charset="0"/>
              </a:rPr>
              <a:t>m</a:t>
            </a:r>
            <a:r>
              <a:rPr lang="fr-FR" sz="1600" baseline="-25000" dirty="0">
                <a:latin typeface="Arial" charset="0"/>
              </a:rPr>
              <a:t> </a:t>
            </a:r>
            <a:r>
              <a:rPr lang="fr-FR" sz="1600" baseline="0" dirty="0">
                <a:latin typeface="Arial" charset="0"/>
              </a:rPr>
              <a:t>(spectre d’émission </a:t>
            </a:r>
            <a:r>
              <a:rPr lang="fr-FR" sz="1800" baseline="0" dirty="0">
                <a:sym typeface="Symbol" pitchFamily="18" charset="2"/>
              </a:rPr>
              <a:t></a:t>
            </a:r>
            <a:r>
              <a:rPr lang="fr-FR" sz="1600" baseline="0" dirty="0">
                <a:latin typeface="Arial" charset="0"/>
              </a:rPr>
              <a:t> </a:t>
            </a:r>
            <a:r>
              <a:rPr lang="fr-FR" sz="1600" baseline="0" dirty="0" err="1">
                <a:latin typeface="Arial" charset="0"/>
              </a:rPr>
              <a:t>S</a:t>
            </a:r>
            <a:r>
              <a:rPr lang="fr-FR" sz="1600" baseline="-25000" dirty="0" err="1">
                <a:latin typeface="Arial" charset="0"/>
              </a:rPr>
              <a:t>m</a:t>
            </a:r>
            <a:r>
              <a:rPr lang="fr-FR" sz="1600" baseline="0" dirty="0">
                <a:latin typeface="Arial" charset="0"/>
              </a:rPr>
              <a:t> = R</a:t>
            </a:r>
            <a:r>
              <a:rPr lang="fr-FR" sz="1600" baseline="-25000" dirty="0">
                <a:latin typeface="Arial" charset="0"/>
              </a:rPr>
              <a:t>b</a:t>
            </a:r>
            <a:r>
              <a:rPr lang="fr-FR" sz="1600" baseline="0" dirty="0">
                <a:latin typeface="Arial" charset="0"/>
              </a:rPr>
              <a:t>)</a:t>
            </a:r>
          </a:p>
          <a:p>
            <a:r>
              <a:rPr lang="fr-FR" baseline="0" dirty="0"/>
              <a:t>		         </a:t>
            </a:r>
            <a:r>
              <a:rPr lang="fr-FR" sz="1600" baseline="0" dirty="0" smtClean="0">
                <a:solidFill>
                  <a:schemeClr val="accent2"/>
                </a:solidFill>
                <a:latin typeface="Arial" charset="0"/>
              </a:rPr>
              <a:t>R</a:t>
            </a:r>
            <a:r>
              <a:rPr lang="fr-FR" sz="1600" baseline="-25000" dirty="0" smtClean="0">
                <a:solidFill>
                  <a:schemeClr val="accent2"/>
                </a:solidFill>
                <a:latin typeface="Arial" charset="0"/>
              </a:rPr>
              <a:t>b</a:t>
            </a:r>
            <a:r>
              <a:rPr lang="fr-FR" sz="1600" dirty="0" smtClean="0">
                <a:solidFill>
                  <a:schemeClr val="accent2"/>
                </a:solidFill>
                <a:latin typeface="Arial" charset="0"/>
              </a:rPr>
              <a:t>2</a:t>
            </a:r>
            <a:r>
              <a:rPr lang="fr-FR" sz="1600" baseline="0" dirty="0" smtClean="0">
                <a:solidFill>
                  <a:schemeClr val="accent2"/>
                </a:solidFill>
                <a:latin typeface="Arial" charset="0"/>
              </a:rPr>
              <a:t>L </a:t>
            </a:r>
            <a:r>
              <a:rPr lang="fr-FR" sz="1600" baseline="0" dirty="0">
                <a:solidFill>
                  <a:schemeClr val="accent2"/>
                </a:solidFill>
                <a:latin typeface="Arial" charset="0"/>
              </a:rPr>
              <a:t>&lt;  c /(4D</a:t>
            </a:r>
            <a:r>
              <a:rPr lang="fr-FR" sz="1600" baseline="0" dirty="0">
                <a:solidFill>
                  <a:schemeClr val="accent2"/>
                </a:solidFill>
                <a:latin typeface="Symbol" pitchFamily="18" charset="2"/>
              </a:rPr>
              <a:t>l</a:t>
            </a:r>
            <a:r>
              <a:rPr lang="fr-FR" sz="1600" dirty="0">
                <a:solidFill>
                  <a:schemeClr val="accent2"/>
                </a:solidFill>
                <a:latin typeface="Symbol" pitchFamily="18" charset="2"/>
              </a:rPr>
              <a:t>2</a:t>
            </a:r>
            <a:r>
              <a:rPr lang="fr-FR" sz="1600" baseline="0" dirty="0">
                <a:solidFill>
                  <a:schemeClr val="accent2"/>
                </a:solidFill>
                <a:latin typeface="Arial" charset="0"/>
              </a:rPr>
              <a:t> )     </a:t>
            </a:r>
            <a:r>
              <a:rPr lang="fr-FR" sz="1200" baseline="0" dirty="0">
                <a:solidFill>
                  <a:schemeClr val="accent2"/>
                </a:solidFill>
                <a:latin typeface="Arial" charset="0"/>
              </a:rPr>
              <a:t>(avec </a:t>
            </a:r>
            <a:r>
              <a:rPr lang="fr-FR" sz="1200" baseline="0" dirty="0">
                <a:solidFill>
                  <a:schemeClr val="accent2"/>
                </a:solidFill>
                <a:latin typeface="Symbol" pitchFamily="18" charset="2"/>
              </a:rPr>
              <a:t>Dl</a:t>
            </a:r>
            <a:r>
              <a:rPr lang="fr-FR" sz="1200" baseline="0" dirty="0">
                <a:solidFill>
                  <a:schemeClr val="accent2"/>
                </a:solidFill>
              </a:rPr>
              <a:t>  </a:t>
            </a:r>
            <a:r>
              <a:rPr lang="fr-FR" sz="1200" baseline="0" dirty="0">
                <a:solidFill>
                  <a:schemeClr val="accent2"/>
                </a:solidFill>
                <a:latin typeface="Arial" charset="0"/>
              </a:rPr>
              <a:t>~ R</a:t>
            </a:r>
            <a:r>
              <a:rPr lang="fr-FR" sz="1200" baseline="-25000" dirty="0">
                <a:solidFill>
                  <a:schemeClr val="accent2"/>
                </a:solidFill>
                <a:latin typeface="Arial" charset="0"/>
              </a:rPr>
              <a:t>b</a:t>
            </a:r>
            <a:r>
              <a:rPr lang="fr-FR" sz="1200" baseline="0" dirty="0">
                <a:solidFill>
                  <a:schemeClr val="accent2"/>
                </a:solidFill>
                <a:latin typeface="Arial" charset="0"/>
              </a:rPr>
              <a:t> * </a:t>
            </a:r>
            <a:r>
              <a:rPr lang="fr-FR" sz="1200" baseline="0" dirty="0">
                <a:solidFill>
                  <a:schemeClr val="accent2"/>
                </a:solidFill>
                <a:latin typeface="Symbol" pitchFamily="18" charset="2"/>
              </a:rPr>
              <a:t>l</a:t>
            </a:r>
            <a:r>
              <a:rPr lang="fr-FR" sz="1200" dirty="0">
                <a:solidFill>
                  <a:schemeClr val="accent2"/>
                </a:solidFill>
                <a:latin typeface="Arial" charset="0"/>
              </a:rPr>
              <a:t>2</a:t>
            </a:r>
            <a:r>
              <a:rPr lang="fr-FR" sz="1200" baseline="0" dirty="0">
                <a:solidFill>
                  <a:schemeClr val="accent2"/>
                </a:solidFill>
                <a:latin typeface="Arial" charset="0"/>
              </a:rPr>
              <a:t>/c)</a:t>
            </a:r>
          </a:p>
          <a:p>
            <a:pPr>
              <a:lnSpc>
                <a:spcPct val="80000"/>
              </a:lnSpc>
            </a:pPr>
            <a:r>
              <a:rPr lang="fr-FR" sz="1800" baseline="0" dirty="0">
                <a:solidFill>
                  <a:schemeClr val="accent2"/>
                </a:solidFill>
                <a:latin typeface="Arial" charset="0"/>
              </a:rPr>
              <a:t>	       </a:t>
            </a:r>
            <a:r>
              <a:rPr lang="fr-FR" sz="1400" b="0" i="1" baseline="0" dirty="0">
                <a:latin typeface="Arial" charset="0"/>
              </a:rPr>
              <a:t>D = 17 </a:t>
            </a:r>
            <a:r>
              <a:rPr lang="fr-FR" sz="1400" b="0" i="1" baseline="0" dirty="0" err="1">
                <a:latin typeface="Arial" charset="0"/>
              </a:rPr>
              <a:t>ps</a:t>
            </a:r>
            <a:r>
              <a:rPr lang="fr-FR" sz="1400" b="0" i="1" baseline="0" dirty="0">
                <a:latin typeface="Arial" charset="0"/>
              </a:rPr>
              <a:t>/nm/km, </a:t>
            </a:r>
            <a:r>
              <a:rPr lang="fr-FR" sz="1400" b="0" i="1" baseline="0" dirty="0">
                <a:latin typeface="Arial" charset="0"/>
                <a:sym typeface="Symbol" pitchFamily="18" charset="2"/>
              </a:rPr>
              <a:t>   </a:t>
            </a:r>
            <a:r>
              <a:rPr lang="fr-FR" sz="1400" b="0" i="1" baseline="0" dirty="0" smtClean="0">
                <a:latin typeface="Arial" charset="0"/>
                <a:sym typeface="Symbol" pitchFamily="18" charset="2"/>
              </a:rPr>
              <a:t>R</a:t>
            </a:r>
            <a:r>
              <a:rPr lang="fr-FR" sz="1400" b="0" i="1" baseline="-25000" dirty="0" smtClean="0">
                <a:latin typeface="Arial" charset="0"/>
                <a:sym typeface="Symbol" pitchFamily="18" charset="2"/>
              </a:rPr>
              <a:t>b</a:t>
            </a:r>
            <a:r>
              <a:rPr lang="fr-FR" sz="1400" b="0" i="1" dirty="0" smtClean="0">
                <a:latin typeface="Arial" charset="0"/>
                <a:sym typeface="Symbol" pitchFamily="18" charset="2"/>
              </a:rPr>
              <a:t>2</a:t>
            </a:r>
            <a:r>
              <a:rPr lang="fr-FR" sz="1400" b="0" i="1" baseline="0" dirty="0" smtClean="0">
                <a:latin typeface="Arial" charset="0"/>
                <a:sym typeface="Symbol" pitchFamily="18" charset="2"/>
              </a:rPr>
              <a:t>L </a:t>
            </a:r>
            <a:r>
              <a:rPr lang="fr-FR" sz="1400" b="0" i="1" baseline="0" dirty="0">
                <a:latin typeface="Arial" charset="0"/>
                <a:sym typeface="Symbol" pitchFamily="18" charset="2"/>
              </a:rPr>
              <a:t>= 6000 Gb</a:t>
            </a:r>
            <a:r>
              <a:rPr lang="fr-FR" sz="1400" b="0" i="1" dirty="0">
                <a:latin typeface="Arial" charset="0"/>
                <a:sym typeface="Symbol" pitchFamily="18" charset="2"/>
              </a:rPr>
              <a:t>2</a:t>
            </a:r>
            <a:r>
              <a:rPr lang="fr-FR" sz="1400" b="0" i="1" baseline="0" dirty="0">
                <a:latin typeface="Arial" charset="0"/>
                <a:sym typeface="Symbol" pitchFamily="18" charset="2"/>
              </a:rPr>
              <a:t>/s * km</a:t>
            </a:r>
            <a:endParaRPr lang="fr-FR" sz="1400" b="0" i="1" baseline="0" dirty="0">
              <a:latin typeface="Arial" charset="0"/>
            </a:endParaRPr>
          </a:p>
          <a:p>
            <a:pPr>
              <a:lnSpc>
                <a:spcPct val="30000"/>
              </a:lnSpc>
            </a:pPr>
            <a:r>
              <a:rPr lang="fr-FR" sz="1800" baseline="0" dirty="0">
                <a:latin typeface="Arial" charset="0"/>
              </a:rPr>
              <a:t> </a:t>
            </a:r>
            <a:endParaRPr lang="en-GB" sz="1800" baseline="0" dirty="0">
              <a:latin typeface="Arial" charset="0"/>
            </a:endParaRP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1154113" y="295275"/>
            <a:ext cx="7634287" cy="442913"/>
          </a:xfrm>
        </p:spPr>
        <p:txBody>
          <a:bodyPr/>
          <a:lstStyle/>
          <a:p>
            <a:pPr eaLnBrk="1" hangingPunct="1"/>
            <a:r>
              <a:rPr lang="fr-FR" sz="2400" b="1" dirty="0" smtClean="0">
                <a:latin typeface="Arial" charset="0"/>
              </a:rPr>
              <a:t>Dispersion : limitation du produit débit*distance</a:t>
            </a:r>
            <a:endParaRPr lang="en-GB" sz="2400" b="1" dirty="0" smtClean="0">
              <a:latin typeface="Arial" charset="0"/>
            </a:endParaRPr>
          </a:p>
        </p:txBody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827088" y="1165225"/>
            <a:ext cx="81980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 baseline="0" dirty="0">
                <a:latin typeface="Arial" charset="0"/>
              </a:rPr>
              <a:t>Critère : élargissement de l’impulsion </a:t>
            </a:r>
            <a:r>
              <a:rPr lang="fr-FR" sz="1800" baseline="0" dirty="0" err="1">
                <a:latin typeface="Symbol" pitchFamily="18" charset="2"/>
              </a:rPr>
              <a:t>s</a:t>
            </a:r>
            <a:r>
              <a:rPr lang="fr-FR" sz="1800" baseline="-25000" dirty="0" err="1">
                <a:latin typeface="Arial" charset="0"/>
              </a:rPr>
              <a:t>f</a:t>
            </a:r>
            <a:r>
              <a:rPr lang="fr-FR" sz="1800" baseline="0" dirty="0">
                <a:latin typeface="Arial" charset="0"/>
              </a:rPr>
              <a:t> &lt; T</a:t>
            </a:r>
            <a:r>
              <a:rPr lang="fr-FR" sz="1800" baseline="-25000" dirty="0">
                <a:latin typeface="Arial" charset="0"/>
              </a:rPr>
              <a:t>b</a:t>
            </a:r>
            <a:r>
              <a:rPr lang="fr-FR" sz="1800" baseline="0" dirty="0">
                <a:latin typeface="Arial" charset="0"/>
              </a:rPr>
              <a:t>/4  </a:t>
            </a:r>
            <a:r>
              <a:rPr lang="fr-FR" sz="1800" baseline="0" dirty="0" smtClean="0">
                <a:latin typeface="Arial" charset="0"/>
              </a:rPr>
              <a:t> soit  R</a:t>
            </a:r>
            <a:r>
              <a:rPr lang="fr-FR" sz="1800" baseline="-25000" dirty="0" smtClean="0">
                <a:latin typeface="Arial" charset="0"/>
              </a:rPr>
              <a:t>b</a:t>
            </a:r>
            <a:r>
              <a:rPr lang="fr-FR" sz="1800" baseline="0" dirty="0" smtClean="0">
                <a:latin typeface="Arial" charset="0"/>
              </a:rPr>
              <a:t> &lt; (4 </a:t>
            </a:r>
            <a:r>
              <a:rPr lang="fr-FR" sz="1600" baseline="0" dirty="0" err="1" smtClean="0">
                <a:latin typeface="Symbol" pitchFamily="18" charset="2"/>
              </a:rPr>
              <a:t>s</a:t>
            </a:r>
            <a:r>
              <a:rPr lang="fr-FR" sz="1600" baseline="-25000" dirty="0" err="1" smtClean="0">
                <a:latin typeface="Arial" charset="0"/>
              </a:rPr>
              <a:t>f</a:t>
            </a:r>
            <a:r>
              <a:rPr lang="fr-FR" sz="1600" baseline="0" dirty="0" smtClean="0">
                <a:latin typeface="Arial" charset="0"/>
              </a:rPr>
              <a:t>)</a:t>
            </a:r>
            <a:r>
              <a:rPr lang="fr-FR" sz="1600" dirty="0" smtClean="0">
                <a:latin typeface="Arial" charset="0"/>
              </a:rPr>
              <a:t>-1</a:t>
            </a:r>
            <a:r>
              <a:rPr lang="fr-FR" sz="1600" baseline="-25000" dirty="0" smtClean="0">
                <a:latin typeface="Arial" charset="0"/>
              </a:rPr>
              <a:t>  </a:t>
            </a:r>
            <a:r>
              <a:rPr lang="fr-FR" sz="1600" b="0" i="1" baseline="0" dirty="0" smtClean="0">
                <a:latin typeface="Arial" charset="0"/>
              </a:rPr>
              <a:t>(R</a:t>
            </a:r>
            <a:r>
              <a:rPr lang="fr-FR" sz="1600" b="0" i="1" baseline="-25000" dirty="0" smtClean="0">
                <a:latin typeface="Arial" charset="0"/>
              </a:rPr>
              <a:t>b</a:t>
            </a:r>
            <a:r>
              <a:rPr lang="fr-FR" sz="1600" b="0" i="1" baseline="0" dirty="0" smtClean="0">
                <a:latin typeface="Arial" charset="0"/>
              </a:rPr>
              <a:t> </a:t>
            </a:r>
            <a:r>
              <a:rPr lang="fr-FR" sz="1600" b="0" i="1" baseline="0" dirty="0">
                <a:latin typeface="Arial" charset="0"/>
              </a:rPr>
              <a:t>= 1/T</a:t>
            </a:r>
            <a:r>
              <a:rPr lang="fr-FR" sz="1600" b="0" i="1" baseline="-25000" dirty="0">
                <a:latin typeface="Arial" charset="0"/>
              </a:rPr>
              <a:t>b</a:t>
            </a:r>
            <a:r>
              <a:rPr lang="fr-FR" sz="1600" b="0" i="1" baseline="0" dirty="0">
                <a:latin typeface="Arial" charset="0"/>
              </a:rPr>
              <a:t>)</a:t>
            </a:r>
            <a:r>
              <a:rPr lang="fr-FR" sz="1800" b="0" i="1" baseline="0" dirty="0">
                <a:latin typeface="Arial" charset="0"/>
              </a:rPr>
              <a:t> </a:t>
            </a:r>
            <a:endParaRPr lang="en-GB" sz="1800" b="0" i="1" baseline="0" dirty="0">
              <a:latin typeface="Arial" charset="0"/>
            </a:endParaRPr>
          </a:p>
        </p:txBody>
      </p:sp>
      <p:grpSp>
        <p:nvGrpSpPr>
          <p:cNvPr id="26631" name="Group 33"/>
          <p:cNvGrpSpPr>
            <a:grpSpLocks/>
          </p:cNvGrpSpPr>
          <p:nvPr/>
        </p:nvGrpSpPr>
        <p:grpSpPr bwMode="auto">
          <a:xfrm>
            <a:off x="2624138" y="1617663"/>
            <a:ext cx="3665537" cy="587375"/>
            <a:chOff x="2385" y="1019"/>
            <a:chExt cx="2938" cy="545"/>
          </a:xfrm>
        </p:grpSpPr>
        <p:sp>
          <p:nvSpPr>
            <p:cNvPr id="26637" name="AutoShape 23"/>
            <p:cNvSpPr>
              <a:spLocks/>
            </p:cNvSpPr>
            <p:nvPr/>
          </p:nvSpPr>
          <p:spPr bwMode="auto">
            <a:xfrm rot="5400000">
              <a:off x="3130" y="867"/>
              <a:ext cx="272" cy="589"/>
            </a:xfrm>
            <a:prstGeom prst="leftBracket">
              <a:avLst>
                <a:gd name="adj" fmla="val 18045"/>
              </a:avLst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638" name="AutoShape 24"/>
            <p:cNvSpPr>
              <a:spLocks/>
            </p:cNvSpPr>
            <p:nvPr/>
          </p:nvSpPr>
          <p:spPr bwMode="auto">
            <a:xfrm rot="16200000" flipV="1">
              <a:off x="3716" y="1129"/>
              <a:ext cx="272" cy="589"/>
            </a:xfrm>
            <a:prstGeom prst="leftBracket">
              <a:avLst>
                <a:gd name="adj" fmla="val 18045"/>
              </a:avLst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639" name="AutoShape 25"/>
            <p:cNvSpPr>
              <a:spLocks/>
            </p:cNvSpPr>
            <p:nvPr/>
          </p:nvSpPr>
          <p:spPr bwMode="auto">
            <a:xfrm rot="16200000" flipV="1">
              <a:off x="2544" y="1127"/>
              <a:ext cx="272" cy="589"/>
            </a:xfrm>
            <a:prstGeom prst="leftBracket">
              <a:avLst>
                <a:gd name="adj" fmla="val 18045"/>
              </a:avLst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640" name="AutoShape 26"/>
            <p:cNvSpPr>
              <a:spLocks/>
            </p:cNvSpPr>
            <p:nvPr/>
          </p:nvSpPr>
          <p:spPr bwMode="auto">
            <a:xfrm rot="16200000" flipV="1">
              <a:off x="4893" y="1133"/>
              <a:ext cx="272" cy="589"/>
            </a:xfrm>
            <a:prstGeom prst="leftBracket">
              <a:avLst>
                <a:gd name="adj" fmla="val 18045"/>
              </a:avLst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641" name="AutoShape 27"/>
            <p:cNvSpPr>
              <a:spLocks/>
            </p:cNvSpPr>
            <p:nvPr/>
          </p:nvSpPr>
          <p:spPr bwMode="auto">
            <a:xfrm rot="5400000">
              <a:off x="4306" y="860"/>
              <a:ext cx="272" cy="589"/>
            </a:xfrm>
            <a:prstGeom prst="leftBracket">
              <a:avLst>
                <a:gd name="adj" fmla="val 18045"/>
              </a:avLst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642" name="AutoShape 28"/>
            <p:cNvSpPr>
              <a:spLocks/>
            </p:cNvSpPr>
            <p:nvPr/>
          </p:nvSpPr>
          <p:spPr bwMode="auto">
            <a:xfrm rot="16200000" flipV="1">
              <a:off x="3764" y="1209"/>
              <a:ext cx="182" cy="408"/>
            </a:xfrm>
            <a:prstGeom prst="leftBracket">
              <a:avLst>
                <a:gd name="adj" fmla="val 82208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643" name="AutoShape 29"/>
            <p:cNvSpPr>
              <a:spLocks/>
            </p:cNvSpPr>
            <p:nvPr/>
          </p:nvSpPr>
          <p:spPr bwMode="auto">
            <a:xfrm rot="5400000">
              <a:off x="3171" y="863"/>
              <a:ext cx="190" cy="771"/>
            </a:xfrm>
            <a:prstGeom prst="leftBracket">
              <a:avLst>
                <a:gd name="adj" fmla="val 196507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644" name="AutoShape 30"/>
            <p:cNvSpPr>
              <a:spLocks/>
            </p:cNvSpPr>
            <p:nvPr/>
          </p:nvSpPr>
          <p:spPr bwMode="auto">
            <a:xfrm rot="5400000">
              <a:off x="4351" y="865"/>
              <a:ext cx="190" cy="771"/>
            </a:xfrm>
            <a:prstGeom prst="leftBracket">
              <a:avLst>
                <a:gd name="adj" fmla="val 196507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645" name="AutoShape 31"/>
            <p:cNvSpPr>
              <a:spLocks/>
            </p:cNvSpPr>
            <p:nvPr/>
          </p:nvSpPr>
          <p:spPr bwMode="auto">
            <a:xfrm rot="16200000" flipV="1">
              <a:off x="4946" y="1231"/>
              <a:ext cx="182" cy="408"/>
            </a:xfrm>
            <a:prstGeom prst="leftBracket">
              <a:avLst>
                <a:gd name="adj" fmla="val 82208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646" name="AutoShape 32"/>
            <p:cNvSpPr>
              <a:spLocks/>
            </p:cNvSpPr>
            <p:nvPr/>
          </p:nvSpPr>
          <p:spPr bwMode="auto">
            <a:xfrm rot="16200000" flipV="1">
              <a:off x="2587" y="1231"/>
              <a:ext cx="182" cy="408"/>
            </a:xfrm>
            <a:prstGeom prst="leftBracket">
              <a:avLst>
                <a:gd name="adj" fmla="val 82208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6632" name="Line 34"/>
          <p:cNvSpPr>
            <a:spLocks noChangeShapeType="1"/>
          </p:cNvSpPr>
          <p:nvPr/>
        </p:nvSpPr>
        <p:spPr bwMode="auto">
          <a:xfrm>
            <a:off x="3357563" y="1982788"/>
            <a:ext cx="719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6633" name="Line 35"/>
          <p:cNvSpPr>
            <a:spLocks noChangeShapeType="1"/>
          </p:cNvSpPr>
          <p:nvPr/>
        </p:nvSpPr>
        <p:spPr bwMode="auto">
          <a:xfrm>
            <a:off x="4679950" y="1989138"/>
            <a:ext cx="1009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6634" name="Text Box 38"/>
          <p:cNvSpPr txBox="1">
            <a:spLocks noChangeArrowheads="1"/>
          </p:cNvSpPr>
          <p:nvPr/>
        </p:nvSpPr>
        <p:spPr bwMode="auto">
          <a:xfrm>
            <a:off x="3549650" y="1987550"/>
            <a:ext cx="5048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 baseline="0">
                <a:latin typeface="Arial" charset="0"/>
              </a:rPr>
              <a:t>T</a:t>
            </a:r>
            <a:r>
              <a:rPr lang="fr-FR" sz="1200" baseline="-25000">
                <a:latin typeface="Arial" charset="0"/>
              </a:rPr>
              <a:t>b</a:t>
            </a:r>
          </a:p>
        </p:txBody>
      </p:sp>
      <p:graphicFrame>
        <p:nvGraphicFramePr>
          <p:cNvPr id="26626" name="Object 40"/>
          <p:cNvGraphicFramePr>
            <a:graphicFrameLocks noChangeAspect="1"/>
          </p:cNvGraphicFramePr>
          <p:nvPr>
            <p:ph idx="1"/>
          </p:nvPr>
        </p:nvGraphicFramePr>
        <p:xfrm>
          <a:off x="4868863" y="2017713"/>
          <a:ext cx="576262" cy="265112"/>
        </p:xfrm>
        <a:graphic>
          <a:graphicData uri="http://schemas.openxmlformats.org/presentationml/2006/ole">
            <p:oleObj spid="_x0000_s26626" name="Equation" r:id="rId3" imgW="634680" imgH="291960" progId="Equation.3">
              <p:embed/>
            </p:oleObj>
          </a:graphicData>
        </a:graphic>
      </p:graphicFrame>
      <p:sp>
        <p:nvSpPr>
          <p:cNvPr id="26635" name="Rectangle 43"/>
          <p:cNvSpPr>
            <a:spLocks noChangeArrowheads="1"/>
          </p:cNvSpPr>
          <p:nvPr/>
        </p:nvSpPr>
        <p:spPr bwMode="auto">
          <a:xfrm>
            <a:off x="2195513" y="1557338"/>
            <a:ext cx="863600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6636" name="Rectangle 44"/>
          <p:cNvSpPr>
            <a:spLocks noChangeArrowheads="1"/>
          </p:cNvSpPr>
          <p:nvPr/>
        </p:nvSpPr>
        <p:spPr bwMode="auto">
          <a:xfrm>
            <a:off x="5940425" y="1628775"/>
            <a:ext cx="863600" cy="792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820988" y="258763"/>
            <a:ext cx="4318000" cy="515937"/>
          </a:xfrm>
        </p:spPr>
        <p:txBody>
          <a:bodyPr/>
          <a:lstStyle/>
          <a:p>
            <a:pPr eaLnBrk="1" hangingPunct="1"/>
            <a:r>
              <a:rPr lang="fr-FR" sz="2400" b="1" smtClean="0">
                <a:latin typeface="Arial" charset="0"/>
              </a:rPr>
              <a:t>Familles de systèmes </a:t>
            </a:r>
          </a:p>
        </p:txBody>
      </p:sp>
      <p:sp>
        <p:nvSpPr>
          <p:cNvPr id="50179" name="Text Box 4"/>
          <p:cNvSpPr txBox="1">
            <a:spLocks noChangeArrowheads="1"/>
          </p:cNvSpPr>
          <p:nvPr/>
        </p:nvSpPr>
        <p:spPr bwMode="auto">
          <a:xfrm>
            <a:off x="846138" y="1258888"/>
            <a:ext cx="7297190" cy="515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 baseline="0" dirty="0">
                <a:latin typeface="Arial" charset="0"/>
              </a:rPr>
              <a:t>1</a:t>
            </a:r>
            <a:r>
              <a:rPr lang="fr-FR" sz="1800" dirty="0">
                <a:latin typeface="Arial" charset="0"/>
              </a:rPr>
              <a:t>ère</a:t>
            </a:r>
            <a:r>
              <a:rPr lang="fr-FR" sz="1800" baseline="0" dirty="0">
                <a:latin typeface="Arial" charset="0"/>
              </a:rPr>
              <a:t> génération : fibre </a:t>
            </a:r>
            <a:r>
              <a:rPr lang="fr-FR" sz="1800" baseline="0" dirty="0" err="1">
                <a:latin typeface="Arial" charset="0"/>
              </a:rPr>
              <a:t>multimode</a:t>
            </a:r>
            <a:r>
              <a:rPr lang="fr-FR" sz="1800" baseline="0" dirty="0">
                <a:latin typeface="Arial" charset="0"/>
              </a:rPr>
              <a:t> 0.85 µm</a:t>
            </a:r>
          </a:p>
          <a:p>
            <a:pPr>
              <a:lnSpc>
                <a:spcPct val="110000"/>
              </a:lnSpc>
            </a:pPr>
            <a:r>
              <a:rPr lang="fr-FR" sz="1800" b="0" baseline="0" dirty="0">
                <a:latin typeface="Arial" charset="0"/>
              </a:rPr>
              <a:t>     </a:t>
            </a:r>
            <a:r>
              <a:rPr lang="fr-FR" sz="1800" baseline="0" dirty="0" smtClean="0">
                <a:solidFill>
                  <a:srgbClr val="CC0000"/>
                </a:solidFill>
                <a:latin typeface="Arial" charset="0"/>
              </a:rPr>
              <a:t>R</a:t>
            </a:r>
            <a:r>
              <a:rPr lang="fr-FR" sz="1800" baseline="-25000" dirty="0" smtClean="0">
                <a:solidFill>
                  <a:srgbClr val="CC0000"/>
                </a:solidFill>
                <a:latin typeface="Arial" charset="0"/>
              </a:rPr>
              <a:t>b</a:t>
            </a:r>
            <a:r>
              <a:rPr lang="fr-FR" sz="1800" baseline="0" dirty="0" smtClean="0">
                <a:solidFill>
                  <a:srgbClr val="CC0000"/>
                </a:solidFill>
                <a:latin typeface="Arial" charset="0"/>
              </a:rPr>
              <a:t> </a:t>
            </a:r>
            <a:r>
              <a:rPr lang="fr-FR" sz="1800" baseline="0" dirty="0">
                <a:solidFill>
                  <a:srgbClr val="CC0000"/>
                </a:solidFill>
                <a:latin typeface="Arial" charset="0"/>
              </a:rPr>
              <a:t>&lt; </a:t>
            </a:r>
            <a:r>
              <a:rPr lang="fr-FR" sz="1800" baseline="0" dirty="0" smtClean="0">
                <a:solidFill>
                  <a:srgbClr val="CC0000"/>
                </a:solidFill>
                <a:latin typeface="Arial" charset="0"/>
              </a:rPr>
              <a:t>100 </a:t>
            </a:r>
            <a:r>
              <a:rPr lang="fr-FR" sz="1800" baseline="0" dirty="0">
                <a:solidFill>
                  <a:srgbClr val="CC0000"/>
                </a:solidFill>
                <a:latin typeface="Arial" charset="0"/>
              </a:rPr>
              <a:t>Mb/s   </a:t>
            </a:r>
            <a:r>
              <a:rPr lang="fr-FR" sz="1800" baseline="0" dirty="0" smtClean="0">
                <a:solidFill>
                  <a:srgbClr val="CC0000"/>
                </a:solidFill>
                <a:latin typeface="Arial" charset="0"/>
                <a:sym typeface="Symbol" pitchFamily="18" charset="2"/>
              </a:rPr>
              <a:t> </a:t>
            </a:r>
            <a:r>
              <a:rPr lang="fr-FR" sz="1800" baseline="0" dirty="0" smtClean="0">
                <a:solidFill>
                  <a:srgbClr val="CC0000"/>
                </a:solidFill>
                <a:latin typeface="Arial" charset="0"/>
              </a:rPr>
              <a:t> </a:t>
            </a:r>
            <a:r>
              <a:rPr lang="fr-FR" sz="1800" baseline="0" dirty="0">
                <a:solidFill>
                  <a:srgbClr val="CC0000"/>
                </a:solidFill>
                <a:latin typeface="Arial" charset="0"/>
              </a:rPr>
              <a:t>L</a:t>
            </a:r>
            <a:r>
              <a:rPr lang="fr-FR" sz="1800" baseline="0" dirty="0" smtClean="0">
                <a:solidFill>
                  <a:srgbClr val="CC0000"/>
                </a:solidFill>
                <a:latin typeface="Arial" charset="0"/>
              </a:rPr>
              <a:t>iaisons </a:t>
            </a:r>
            <a:r>
              <a:rPr lang="fr-FR" sz="1800" baseline="0" dirty="0">
                <a:solidFill>
                  <a:srgbClr val="CC0000"/>
                </a:solidFill>
                <a:latin typeface="Arial" charset="0"/>
              </a:rPr>
              <a:t>très courtes </a:t>
            </a:r>
            <a:r>
              <a:rPr lang="fr-FR" sz="1800" baseline="0" dirty="0" smtClean="0">
                <a:solidFill>
                  <a:srgbClr val="CC0000"/>
                </a:solidFill>
                <a:latin typeface="Arial" charset="0"/>
              </a:rPr>
              <a:t>distances (</a:t>
            </a:r>
            <a:r>
              <a:rPr lang="fr-FR" sz="1800" baseline="0" dirty="0" err="1" smtClean="0">
                <a:solidFill>
                  <a:srgbClr val="CC0000"/>
                </a:solidFill>
                <a:latin typeface="Arial" charset="0"/>
              </a:rPr>
              <a:t>qques</a:t>
            </a:r>
            <a:r>
              <a:rPr lang="fr-FR" sz="1800" baseline="0" dirty="0" smtClean="0">
                <a:solidFill>
                  <a:srgbClr val="CC0000"/>
                </a:solidFill>
                <a:latin typeface="Arial" charset="0"/>
              </a:rPr>
              <a:t> km)</a:t>
            </a:r>
            <a:endParaRPr lang="fr-FR" sz="1800" baseline="0" dirty="0">
              <a:solidFill>
                <a:srgbClr val="CC0000"/>
              </a:solidFill>
              <a:latin typeface="Arial" charset="0"/>
            </a:endParaRPr>
          </a:p>
          <a:p>
            <a:pPr lvl="1"/>
            <a:r>
              <a:rPr lang="fr-FR" sz="1600" b="0" baseline="0" dirty="0">
                <a:latin typeface="Arial" charset="0"/>
              </a:rPr>
              <a:t>  </a:t>
            </a:r>
            <a:r>
              <a:rPr lang="fr-FR" sz="1600" b="0" baseline="0" dirty="0" smtClean="0">
                <a:latin typeface="Arial" charset="0"/>
              </a:rPr>
              <a:t>   Technologie aujourd’hui obsolète</a:t>
            </a:r>
          </a:p>
          <a:p>
            <a:pPr>
              <a:spcBef>
                <a:spcPts val="300"/>
              </a:spcBef>
            </a:pPr>
            <a:r>
              <a:rPr lang="fr-FR" sz="1600" b="0" baseline="0" dirty="0" smtClean="0">
                <a:latin typeface="Arial" charset="0"/>
              </a:rPr>
              <a:t>      </a:t>
            </a:r>
            <a:r>
              <a:rPr lang="fr-FR" sz="1800" baseline="0" dirty="0" smtClean="0">
                <a:solidFill>
                  <a:srgbClr val="CC0000"/>
                </a:solidFill>
                <a:latin typeface="Arial" charset="0"/>
              </a:rPr>
              <a:t>R</a:t>
            </a:r>
            <a:r>
              <a:rPr lang="fr-FR" sz="1800" baseline="-25000" dirty="0" smtClean="0">
                <a:solidFill>
                  <a:srgbClr val="CC0000"/>
                </a:solidFill>
                <a:latin typeface="Arial" charset="0"/>
              </a:rPr>
              <a:t>b</a:t>
            </a:r>
            <a:r>
              <a:rPr lang="fr-FR" sz="1800" baseline="0" dirty="0" smtClean="0">
                <a:solidFill>
                  <a:srgbClr val="CC0000"/>
                </a:solidFill>
                <a:latin typeface="Arial" charset="0"/>
              </a:rPr>
              <a:t> &lt; .1 - 10 Gb/s   </a:t>
            </a:r>
            <a:r>
              <a:rPr lang="fr-FR" sz="1800" baseline="0" dirty="0" smtClean="0">
                <a:solidFill>
                  <a:srgbClr val="CC0000"/>
                </a:solidFill>
                <a:latin typeface="Arial" charset="0"/>
                <a:sym typeface="Symbol" pitchFamily="18" charset="2"/>
              </a:rPr>
              <a:t> </a:t>
            </a:r>
            <a:r>
              <a:rPr lang="fr-FR" sz="1800" baseline="0" dirty="0" smtClean="0">
                <a:solidFill>
                  <a:srgbClr val="CC0000"/>
                </a:solidFill>
                <a:latin typeface="Arial" charset="0"/>
              </a:rPr>
              <a:t> Applications Data center ( 20 à 200m)</a:t>
            </a:r>
            <a:endParaRPr lang="fr-FR" sz="1800" b="0" baseline="0" dirty="0">
              <a:latin typeface="Arial" charset="0"/>
            </a:endParaRPr>
          </a:p>
          <a:p>
            <a:pPr lvl="1">
              <a:lnSpc>
                <a:spcPct val="110000"/>
              </a:lnSpc>
            </a:pPr>
            <a:r>
              <a:rPr lang="fr-FR" sz="1600" b="0" baseline="0" dirty="0">
                <a:latin typeface="Arial" charset="0"/>
              </a:rPr>
              <a:t> </a:t>
            </a:r>
            <a:r>
              <a:rPr lang="fr-FR" sz="1600" b="0" baseline="0" dirty="0" smtClean="0">
                <a:latin typeface="Arial" charset="0"/>
              </a:rPr>
              <a:t>    Limitation par la bande passante</a:t>
            </a:r>
          </a:p>
          <a:p>
            <a:pPr lvl="1">
              <a:lnSpc>
                <a:spcPct val="110000"/>
              </a:lnSpc>
            </a:pPr>
            <a:endParaRPr lang="fr-FR" sz="1800" b="0" baseline="0" dirty="0">
              <a:latin typeface="Arial" charset="0"/>
            </a:endParaRPr>
          </a:p>
          <a:p>
            <a:r>
              <a:rPr lang="fr-FR" sz="1800" baseline="0" dirty="0">
                <a:latin typeface="Arial" charset="0"/>
              </a:rPr>
              <a:t>2</a:t>
            </a:r>
            <a:r>
              <a:rPr lang="fr-FR" sz="1800" dirty="0">
                <a:latin typeface="Arial" charset="0"/>
              </a:rPr>
              <a:t>ème</a:t>
            </a:r>
            <a:r>
              <a:rPr lang="fr-FR" sz="1800" baseline="0" dirty="0">
                <a:latin typeface="Arial" charset="0"/>
              </a:rPr>
              <a:t> génération : fibre monomode </a:t>
            </a:r>
          </a:p>
          <a:p>
            <a:r>
              <a:rPr lang="fr-FR" sz="1800" baseline="0" dirty="0">
                <a:latin typeface="Arial" charset="0"/>
              </a:rPr>
              <a:t>     </a:t>
            </a:r>
            <a:r>
              <a:rPr lang="fr-FR" sz="1800" baseline="0" dirty="0" smtClean="0">
                <a:solidFill>
                  <a:srgbClr val="CC0000"/>
                </a:solidFill>
                <a:latin typeface="Arial" charset="0"/>
              </a:rPr>
              <a:t>R</a:t>
            </a:r>
            <a:r>
              <a:rPr lang="fr-FR" sz="1800" baseline="-25000" dirty="0" smtClean="0">
                <a:solidFill>
                  <a:srgbClr val="CC0000"/>
                </a:solidFill>
                <a:latin typeface="Arial" charset="0"/>
              </a:rPr>
              <a:t>b</a:t>
            </a:r>
            <a:r>
              <a:rPr lang="fr-FR" sz="1800" baseline="0" dirty="0" smtClean="0">
                <a:solidFill>
                  <a:srgbClr val="CC0000"/>
                </a:solidFill>
                <a:latin typeface="Arial" charset="0"/>
              </a:rPr>
              <a:t> </a:t>
            </a:r>
            <a:r>
              <a:rPr lang="fr-FR" sz="1800" baseline="0" dirty="0">
                <a:solidFill>
                  <a:srgbClr val="CC0000"/>
                </a:solidFill>
                <a:latin typeface="Arial" charset="0"/>
              </a:rPr>
              <a:t>&lt; 560 Mb/s   </a:t>
            </a:r>
            <a:r>
              <a:rPr lang="fr-FR" sz="1800" baseline="0" dirty="0">
                <a:solidFill>
                  <a:srgbClr val="CC0000"/>
                </a:solidFill>
                <a:latin typeface="Arial" charset="0"/>
                <a:sym typeface="Symbol" pitchFamily="18" charset="2"/>
              </a:rPr>
              <a:t></a:t>
            </a:r>
            <a:r>
              <a:rPr lang="fr-FR" sz="1800" baseline="0" dirty="0">
                <a:solidFill>
                  <a:srgbClr val="CC0000"/>
                </a:solidFill>
                <a:latin typeface="Arial" charset="0"/>
              </a:rPr>
              <a:t>   Liaisons courtes distances</a:t>
            </a:r>
          </a:p>
          <a:p>
            <a:pPr>
              <a:lnSpc>
                <a:spcPct val="50000"/>
              </a:lnSpc>
            </a:pPr>
            <a:r>
              <a:rPr lang="fr-FR" sz="1800" b="0" baseline="0" dirty="0">
                <a:latin typeface="Arial" charset="0"/>
              </a:rPr>
              <a:t>         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fr-FR" sz="1600" b="0" baseline="0" dirty="0">
                <a:latin typeface="Arial" charset="0"/>
              </a:rPr>
              <a:t>  Dispersion chromatique faible à 1.3 µm</a:t>
            </a:r>
          </a:p>
          <a:p>
            <a:pPr lvl="1">
              <a:buFontTx/>
              <a:buChar char="•"/>
            </a:pPr>
            <a:r>
              <a:rPr lang="fr-FR" sz="1600" b="0" baseline="0" dirty="0">
                <a:latin typeface="Arial" charset="0"/>
              </a:rPr>
              <a:t>  U</a:t>
            </a:r>
            <a:r>
              <a:rPr lang="fr-FR" sz="1600" b="0" baseline="0" dirty="0">
                <a:latin typeface="Arial" charset="0"/>
                <a:sym typeface="Symbol" pitchFamily="18" charset="2"/>
              </a:rPr>
              <a:t>tilisation de laser FP</a:t>
            </a:r>
            <a:r>
              <a:rPr lang="fr-FR" sz="1800" b="0" baseline="0" dirty="0">
                <a:latin typeface="Arial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fr-FR" sz="1800" b="0" baseline="0" dirty="0" smtClean="0">
                <a:latin typeface="Arial" charset="0"/>
              </a:rPr>
              <a:t>              </a:t>
            </a:r>
            <a:r>
              <a:rPr lang="fr-FR" sz="1800" b="0" baseline="0" dirty="0" smtClean="0">
                <a:solidFill>
                  <a:srgbClr val="0000FF"/>
                </a:solidFill>
                <a:latin typeface="Arial" charset="0"/>
              </a:rPr>
              <a:t>Application</a:t>
            </a:r>
            <a:r>
              <a:rPr lang="fr-FR" sz="1800" b="0" baseline="0" dirty="0">
                <a:solidFill>
                  <a:srgbClr val="0000FF"/>
                </a:solidFill>
                <a:latin typeface="Arial" charset="0"/>
              </a:rPr>
              <a:t>: </a:t>
            </a:r>
            <a:r>
              <a:rPr lang="fr-FR" sz="1800" b="0" baseline="0" dirty="0" err="1" smtClean="0">
                <a:solidFill>
                  <a:srgbClr val="0000FF"/>
                </a:solidFill>
                <a:latin typeface="Arial" charset="0"/>
              </a:rPr>
              <a:t>Fiber</a:t>
            </a:r>
            <a:r>
              <a:rPr lang="fr-FR" sz="1800" b="0" baseline="0" dirty="0" smtClean="0">
                <a:solidFill>
                  <a:srgbClr val="0000FF"/>
                </a:solidFill>
                <a:latin typeface="Arial" charset="0"/>
              </a:rPr>
              <a:t>-To-The-Home (&lt; </a:t>
            </a:r>
            <a:r>
              <a:rPr lang="fr-FR" sz="1800" b="0" baseline="0" dirty="0">
                <a:solidFill>
                  <a:srgbClr val="0000FF"/>
                </a:solidFill>
                <a:latin typeface="Arial" charset="0"/>
              </a:rPr>
              <a:t>50 km)</a:t>
            </a:r>
          </a:p>
          <a:p>
            <a:pPr>
              <a:lnSpc>
                <a:spcPct val="70000"/>
              </a:lnSpc>
            </a:pPr>
            <a:endParaRPr lang="fr-FR" sz="1800" b="0" baseline="0" dirty="0">
              <a:latin typeface="Arial" charset="0"/>
            </a:endParaRPr>
          </a:p>
          <a:p>
            <a:r>
              <a:rPr lang="fr-FR" sz="1800" baseline="0" dirty="0">
                <a:latin typeface="Arial" charset="0"/>
              </a:rPr>
              <a:t>3</a:t>
            </a:r>
            <a:r>
              <a:rPr lang="fr-FR" sz="1800" dirty="0">
                <a:latin typeface="Arial" charset="0"/>
              </a:rPr>
              <a:t>ème</a:t>
            </a:r>
            <a:r>
              <a:rPr lang="fr-FR" sz="1800" baseline="0" dirty="0">
                <a:latin typeface="Arial" charset="0"/>
              </a:rPr>
              <a:t> génération : laser mono-longueur d’onde (structure DFB)</a:t>
            </a:r>
          </a:p>
          <a:p>
            <a:pPr>
              <a:lnSpc>
                <a:spcPct val="120000"/>
              </a:lnSpc>
            </a:pPr>
            <a:r>
              <a:rPr lang="fr-FR" sz="1800" baseline="0" dirty="0">
                <a:solidFill>
                  <a:srgbClr val="CC0000"/>
                </a:solidFill>
                <a:latin typeface="Arial" charset="0"/>
              </a:rPr>
              <a:t>     </a:t>
            </a:r>
            <a:r>
              <a:rPr lang="fr-FR" sz="1800" baseline="0" dirty="0" smtClean="0">
                <a:solidFill>
                  <a:srgbClr val="CC0000"/>
                </a:solidFill>
                <a:latin typeface="Arial" charset="0"/>
              </a:rPr>
              <a:t>R</a:t>
            </a:r>
            <a:r>
              <a:rPr lang="fr-FR" sz="1800" baseline="-25000" dirty="0" smtClean="0">
                <a:solidFill>
                  <a:srgbClr val="CC0000"/>
                </a:solidFill>
                <a:latin typeface="Arial" charset="0"/>
              </a:rPr>
              <a:t>b</a:t>
            </a:r>
            <a:r>
              <a:rPr lang="fr-FR" sz="1800" baseline="0" dirty="0" smtClean="0">
                <a:solidFill>
                  <a:srgbClr val="CC0000"/>
                </a:solidFill>
                <a:latin typeface="Arial" charset="0"/>
              </a:rPr>
              <a:t> </a:t>
            </a:r>
            <a:r>
              <a:rPr lang="fr-FR" sz="1800" baseline="0" dirty="0">
                <a:solidFill>
                  <a:srgbClr val="CC0000"/>
                </a:solidFill>
                <a:latin typeface="Arial" charset="0"/>
              </a:rPr>
              <a:t>&lt; 2.5 Gb/s   </a:t>
            </a:r>
            <a:r>
              <a:rPr lang="fr-FR" sz="1800" baseline="0" dirty="0">
                <a:solidFill>
                  <a:srgbClr val="CC0000"/>
                </a:solidFill>
                <a:latin typeface="Arial" charset="0"/>
                <a:sym typeface="Symbol" pitchFamily="18" charset="2"/>
              </a:rPr>
              <a:t></a:t>
            </a:r>
            <a:r>
              <a:rPr lang="fr-FR" sz="1800" baseline="0" dirty="0">
                <a:solidFill>
                  <a:srgbClr val="CC0000"/>
                </a:solidFill>
                <a:latin typeface="Arial" charset="0"/>
              </a:rPr>
              <a:t>   Liaison moyennes distances</a:t>
            </a:r>
          </a:p>
          <a:p>
            <a:pPr>
              <a:lnSpc>
                <a:spcPct val="50000"/>
              </a:lnSpc>
            </a:pPr>
            <a:r>
              <a:rPr lang="fr-FR" sz="1800" b="0" baseline="0" dirty="0">
                <a:latin typeface="Arial" charset="0"/>
              </a:rPr>
              <a:t>         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fr-FR" sz="1800" b="0" baseline="0" dirty="0">
                <a:latin typeface="Arial" charset="0"/>
              </a:rPr>
              <a:t>  Dispersion chromatique élevée à 1.55 µm</a:t>
            </a:r>
          </a:p>
          <a:p>
            <a:pPr lvl="1">
              <a:lnSpc>
                <a:spcPct val="120000"/>
              </a:lnSpc>
              <a:buFontTx/>
              <a:buChar char="•"/>
            </a:pPr>
            <a:r>
              <a:rPr lang="fr-FR" sz="1800" b="0" baseline="0" dirty="0">
                <a:latin typeface="Arial" charset="0"/>
              </a:rPr>
              <a:t>  Modulation directe de laser DFB</a:t>
            </a:r>
          </a:p>
          <a:p>
            <a:pPr>
              <a:lnSpc>
                <a:spcPct val="140000"/>
              </a:lnSpc>
            </a:pPr>
            <a:r>
              <a:rPr lang="fr-FR" sz="1800" b="0" baseline="0" dirty="0" smtClean="0">
                <a:solidFill>
                  <a:srgbClr val="0000FF"/>
                </a:solidFill>
                <a:latin typeface="Arial" charset="0"/>
              </a:rPr>
              <a:t>              Applications: FTTH, réseaux </a:t>
            </a:r>
            <a:r>
              <a:rPr lang="fr-FR" sz="1800" b="0" baseline="0" dirty="0">
                <a:solidFill>
                  <a:srgbClr val="0000FF"/>
                </a:solidFill>
                <a:latin typeface="Arial" charset="0"/>
              </a:rPr>
              <a:t>métropolitains (&lt; 150 km)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4"/>
          <p:cNvSpPr>
            <a:spLocks noGrp="1" noChangeArrowheads="1"/>
          </p:cNvSpPr>
          <p:nvPr>
            <p:ph type="title"/>
          </p:nvPr>
        </p:nvSpPr>
        <p:spPr>
          <a:xfrm>
            <a:off x="1395413" y="327025"/>
            <a:ext cx="6864350" cy="371475"/>
          </a:xfrm>
        </p:spPr>
        <p:txBody>
          <a:bodyPr/>
          <a:lstStyle/>
          <a:p>
            <a:pPr eaLnBrk="1" hangingPunct="1"/>
            <a:r>
              <a:rPr lang="fr-FR" sz="2400" b="1" smtClean="0">
                <a:latin typeface="Arial" charset="0"/>
              </a:rPr>
              <a:t>Minimisation de la dispersion chromatique</a:t>
            </a:r>
          </a:p>
        </p:txBody>
      </p:sp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609600" y="1204913"/>
            <a:ext cx="6665607" cy="1825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0" baseline="0" dirty="0">
                <a:latin typeface="Arial" charset="0"/>
              </a:rPr>
              <a:t>La distance maximale transmissible d’une liaison </a:t>
            </a:r>
            <a:r>
              <a:rPr lang="fr-FR" sz="1600" b="0" baseline="0" dirty="0" smtClean="0">
                <a:latin typeface="Arial" charset="0"/>
              </a:rPr>
              <a:t>amplifiée est limitée</a:t>
            </a:r>
          </a:p>
          <a:p>
            <a:r>
              <a:rPr lang="fr-FR" sz="1600" b="0" baseline="0" dirty="0" smtClean="0">
                <a:latin typeface="Arial" charset="0"/>
              </a:rPr>
              <a:t>par </a:t>
            </a:r>
            <a:r>
              <a:rPr lang="fr-FR" sz="1600" b="0" baseline="0" dirty="0">
                <a:latin typeface="Arial" charset="0"/>
              </a:rPr>
              <a:t>la dispersion chromatique de la fibre.</a:t>
            </a:r>
          </a:p>
          <a:p>
            <a:pPr>
              <a:lnSpc>
                <a:spcPct val="70000"/>
              </a:lnSpc>
            </a:pPr>
            <a:endParaRPr lang="fr-FR" sz="1600" b="0" baseline="0" dirty="0">
              <a:latin typeface="Arial" charset="0"/>
            </a:endParaRPr>
          </a:p>
          <a:p>
            <a:r>
              <a:rPr lang="fr-FR" sz="1600" b="0" baseline="0" dirty="0">
                <a:latin typeface="Arial" charset="0"/>
              </a:rPr>
              <a:t>Utilisation de fibres à dispersion décalées :</a:t>
            </a:r>
          </a:p>
          <a:p>
            <a:pPr lvl="1">
              <a:buFontTx/>
              <a:buChar char="•"/>
            </a:pPr>
            <a:r>
              <a:rPr lang="fr-FR" sz="1400" baseline="0" dirty="0">
                <a:latin typeface="Arial" charset="0"/>
              </a:rPr>
              <a:t>  </a:t>
            </a:r>
            <a:r>
              <a:rPr lang="fr-FR" sz="1400" b="0" baseline="0" dirty="0" err="1">
                <a:latin typeface="Arial" charset="0"/>
              </a:rPr>
              <a:t>D</a:t>
            </a:r>
            <a:r>
              <a:rPr lang="fr-FR" sz="1400" b="0" baseline="-25000" dirty="0" err="1">
                <a:latin typeface="Arial" charset="0"/>
              </a:rPr>
              <a:t>guide</a:t>
            </a:r>
            <a:r>
              <a:rPr lang="fr-FR" sz="1400" b="0" baseline="0" dirty="0">
                <a:latin typeface="Arial" charset="0"/>
              </a:rPr>
              <a:t> et </a:t>
            </a:r>
            <a:r>
              <a:rPr lang="fr-FR" sz="1400" b="0" baseline="0" dirty="0" err="1">
                <a:latin typeface="Arial" charset="0"/>
              </a:rPr>
              <a:t>D</a:t>
            </a:r>
            <a:r>
              <a:rPr lang="fr-FR" sz="1400" b="0" baseline="-25000" dirty="0" err="1">
                <a:latin typeface="Arial" charset="0"/>
              </a:rPr>
              <a:t>matériau</a:t>
            </a:r>
            <a:r>
              <a:rPr lang="fr-FR" sz="1400" b="0" baseline="0" dirty="0">
                <a:latin typeface="Arial" charset="0"/>
              </a:rPr>
              <a:t> sont de signe opposé</a:t>
            </a:r>
          </a:p>
          <a:p>
            <a:pPr lvl="1">
              <a:lnSpc>
                <a:spcPct val="110000"/>
              </a:lnSpc>
              <a:buFontTx/>
              <a:buChar char="•"/>
            </a:pPr>
            <a:r>
              <a:rPr lang="fr-FR" sz="1400" b="0" baseline="0" dirty="0">
                <a:latin typeface="Arial" charset="0"/>
              </a:rPr>
              <a:t>  La dispersion guide est déterminée par le profil d’indice du cœur</a:t>
            </a:r>
          </a:p>
          <a:p>
            <a:pPr>
              <a:lnSpc>
                <a:spcPct val="150000"/>
              </a:lnSpc>
            </a:pPr>
            <a:r>
              <a:rPr lang="fr-FR" sz="1600" baseline="0" dirty="0">
                <a:latin typeface="Arial" charset="0"/>
              </a:rPr>
              <a:t>La dispersion guide est « exacerbée »    </a:t>
            </a:r>
            <a:r>
              <a:rPr lang="fr-FR" sz="1600" baseline="0" dirty="0">
                <a:latin typeface="Arial" charset="0"/>
                <a:sym typeface="Symbol" pitchFamily="18" charset="2"/>
              </a:rPr>
              <a:t>  </a:t>
            </a:r>
            <a:r>
              <a:rPr lang="fr-FR" sz="1600" baseline="0" dirty="0">
                <a:latin typeface="Arial" charset="0"/>
              </a:rPr>
              <a:t>dispersion totale faible</a:t>
            </a:r>
            <a:endParaRPr lang="en-GB" sz="1600" baseline="0" dirty="0">
              <a:latin typeface="Arial" charset="0"/>
            </a:endParaRPr>
          </a:p>
        </p:txBody>
      </p:sp>
      <p:sp>
        <p:nvSpPr>
          <p:cNvPr id="27653" name="Text Box 8"/>
          <p:cNvSpPr txBox="1">
            <a:spLocks noChangeArrowheads="1"/>
          </p:cNvSpPr>
          <p:nvPr/>
        </p:nvSpPr>
        <p:spPr bwMode="auto">
          <a:xfrm>
            <a:off x="5435600" y="3357563"/>
            <a:ext cx="2744788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aseline="0">
                <a:solidFill>
                  <a:schemeClr val="accent2"/>
                </a:solidFill>
                <a:latin typeface="Arial" charset="0"/>
              </a:rPr>
              <a:t>             1.55 µm</a:t>
            </a:r>
          </a:p>
          <a:p>
            <a:pPr>
              <a:lnSpc>
                <a:spcPct val="80000"/>
              </a:lnSpc>
            </a:pPr>
            <a:endParaRPr lang="fr-FR" sz="1600" baseline="0">
              <a:solidFill>
                <a:schemeClr val="accent2"/>
              </a:solidFill>
              <a:latin typeface="Arial" charset="0"/>
            </a:endParaRPr>
          </a:p>
          <a:p>
            <a:r>
              <a:rPr lang="fr-FR" sz="1600" baseline="0">
                <a:solidFill>
                  <a:schemeClr val="accent2"/>
                </a:solidFill>
                <a:latin typeface="Arial" charset="0"/>
              </a:rPr>
              <a:t>SMF 	17 ps/nm/km</a:t>
            </a:r>
          </a:p>
          <a:p>
            <a:pPr>
              <a:lnSpc>
                <a:spcPct val="140000"/>
              </a:lnSpc>
            </a:pPr>
            <a:r>
              <a:rPr lang="fr-FR" sz="1600" baseline="0">
                <a:solidFill>
                  <a:schemeClr val="accent2"/>
                </a:solidFill>
                <a:latin typeface="Arial" charset="0"/>
              </a:rPr>
              <a:t>DSF 	&lt; 0.1 ps/nm/km</a:t>
            </a:r>
          </a:p>
          <a:p>
            <a:pPr>
              <a:lnSpc>
                <a:spcPct val="110000"/>
              </a:lnSpc>
            </a:pPr>
            <a:r>
              <a:rPr lang="fr-FR" sz="1600" baseline="0">
                <a:solidFill>
                  <a:schemeClr val="accent2"/>
                </a:solidFill>
                <a:latin typeface="Arial" charset="0"/>
              </a:rPr>
              <a:t>NZ-DSF	 4-8 ps/nm/km</a:t>
            </a:r>
          </a:p>
          <a:p>
            <a:pPr>
              <a:lnSpc>
                <a:spcPct val="160000"/>
              </a:lnSpc>
            </a:pPr>
            <a:r>
              <a:rPr lang="fr-FR" sz="1600" baseline="0">
                <a:solidFill>
                  <a:schemeClr val="accent2"/>
                </a:solidFill>
                <a:latin typeface="Arial" charset="0"/>
              </a:rPr>
              <a:t>DCF 	 ~ -100 ps/nm/km</a:t>
            </a:r>
            <a:endParaRPr lang="en-GB" sz="1600" baseline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7654" name="Text Box 9"/>
          <p:cNvSpPr txBox="1">
            <a:spLocks noChangeArrowheads="1"/>
          </p:cNvSpPr>
          <p:nvPr/>
        </p:nvSpPr>
        <p:spPr bwMode="auto">
          <a:xfrm>
            <a:off x="827088" y="5730875"/>
            <a:ext cx="76469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 baseline="0">
                <a:latin typeface="Arial" charset="0"/>
              </a:rPr>
              <a:t>4</a:t>
            </a:r>
            <a:r>
              <a:rPr lang="fr-FR" sz="1800">
                <a:latin typeface="Arial" charset="0"/>
              </a:rPr>
              <a:t>ème </a:t>
            </a:r>
            <a:r>
              <a:rPr lang="fr-FR" sz="1800" baseline="0">
                <a:latin typeface="Arial" charset="0"/>
              </a:rPr>
              <a:t>génération : systèmes mono-</a:t>
            </a:r>
            <a:r>
              <a:rPr lang="fr-FR" sz="1800" baseline="0">
                <a:latin typeface="Symbol" pitchFamily="18" charset="2"/>
              </a:rPr>
              <a:t>l (</a:t>
            </a:r>
            <a:r>
              <a:rPr lang="fr-FR" sz="1800" baseline="0">
                <a:latin typeface="Arial" charset="0"/>
              </a:rPr>
              <a:t>amplification en ligne, fibre DSF)</a:t>
            </a:r>
          </a:p>
          <a:p>
            <a:r>
              <a:rPr lang="fr-FR" sz="1800" baseline="0">
                <a:solidFill>
                  <a:srgbClr val="CC0000"/>
                </a:solidFill>
                <a:latin typeface="Arial" charset="0"/>
              </a:rPr>
              <a:t>	</a:t>
            </a:r>
            <a:r>
              <a:rPr lang="fr-FR" sz="1800" baseline="0">
                <a:solidFill>
                  <a:srgbClr val="CC0000"/>
                </a:solidFill>
                <a:latin typeface="Arial" charset="0"/>
                <a:sym typeface="Symbol" pitchFamily="18" charset="2"/>
              </a:rPr>
              <a:t>  </a:t>
            </a:r>
            <a:r>
              <a:rPr lang="fr-FR" sz="1800" baseline="0">
                <a:solidFill>
                  <a:srgbClr val="CC0000"/>
                </a:solidFill>
                <a:latin typeface="Arial" charset="0"/>
              </a:rPr>
              <a:t>Systèmes trans-océaniques 5 Gb/s &gt; 10 000 km</a:t>
            </a:r>
            <a:endParaRPr lang="en-GB" sz="1800" baseline="0">
              <a:solidFill>
                <a:srgbClr val="CC0000"/>
              </a:solidFill>
              <a:latin typeface="Arial" charset="0"/>
            </a:endParaRPr>
          </a:p>
        </p:txBody>
      </p:sp>
      <p:graphicFrame>
        <p:nvGraphicFramePr>
          <p:cNvPr id="27650" name="Object 0"/>
          <p:cNvGraphicFramePr>
            <a:graphicFrameLocks noChangeAspect="1"/>
          </p:cNvGraphicFramePr>
          <p:nvPr>
            <p:ph idx="1"/>
          </p:nvPr>
        </p:nvGraphicFramePr>
        <p:xfrm>
          <a:off x="1179513" y="3013075"/>
          <a:ext cx="3527425" cy="2767013"/>
        </p:xfrm>
        <a:graphic>
          <a:graphicData uri="http://schemas.openxmlformats.org/presentationml/2006/ole">
            <p:oleObj spid="_x0000_s27650" name="Graph" r:id="rId3" imgW="4019040" imgH="3153600" progId="Origin50.Grap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1"/>
          <p:cNvSpPr>
            <a:spLocks noChangeArrowheads="1"/>
          </p:cNvSpPr>
          <p:nvPr/>
        </p:nvSpPr>
        <p:spPr bwMode="auto">
          <a:xfrm>
            <a:off x="3850591" y="4067310"/>
            <a:ext cx="2376487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61938"/>
            <a:ext cx="7772400" cy="533400"/>
          </a:xfrm>
        </p:spPr>
        <p:txBody>
          <a:bodyPr/>
          <a:lstStyle/>
          <a:p>
            <a:pPr eaLnBrk="1" hangingPunct="1"/>
            <a:r>
              <a:rPr lang="fr-FR" sz="2400" b="1" dirty="0" smtClean="0">
                <a:latin typeface="Arial" charset="0"/>
              </a:rPr>
              <a:t>Aujourd’hui :</a:t>
            </a:r>
            <a:br>
              <a:rPr lang="fr-FR" sz="2400" b="1" dirty="0" smtClean="0">
                <a:latin typeface="Arial" charset="0"/>
              </a:rPr>
            </a:br>
            <a:r>
              <a:rPr lang="fr-FR" sz="2400" b="1" dirty="0" smtClean="0">
                <a:latin typeface="Arial" charset="0"/>
              </a:rPr>
              <a:t>Systèmes WDM à gestion de dispersion</a:t>
            </a:r>
          </a:p>
        </p:txBody>
      </p:sp>
      <p:sp>
        <p:nvSpPr>
          <p:cNvPr id="51204" name="Line 7"/>
          <p:cNvSpPr>
            <a:spLocks noChangeShapeType="1"/>
          </p:cNvSpPr>
          <p:nvPr/>
        </p:nvSpPr>
        <p:spPr bwMode="auto">
          <a:xfrm flipV="1">
            <a:off x="4224338" y="2429229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1205" name="Oval 9"/>
          <p:cNvSpPr>
            <a:spLocks noChangeArrowheads="1"/>
          </p:cNvSpPr>
          <p:nvPr/>
        </p:nvSpPr>
        <p:spPr bwMode="auto">
          <a:xfrm>
            <a:off x="4610100" y="1948216"/>
            <a:ext cx="452438" cy="4667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1206" name="Text Box 13"/>
          <p:cNvSpPr txBox="1">
            <a:spLocks noChangeArrowheads="1"/>
          </p:cNvSpPr>
          <p:nvPr/>
        </p:nvSpPr>
        <p:spPr bwMode="auto">
          <a:xfrm>
            <a:off x="457200" y="1330325"/>
            <a:ext cx="4616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aseline="0">
                <a:latin typeface="Arial" charset="0"/>
              </a:rPr>
              <a:t>Suppression de la dispersion accumul</a:t>
            </a:r>
            <a:r>
              <a:rPr lang="en-US" sz="1800" baseline="0">
                <a:latin typeface="Arial" charset="0"/>
                <a:cs typeface="Arial" charset="0"/>
              </a:rPr>
              <a:t>ée</a:t>
            </a:r>
            <a:endParaRPr lang="en-GB" sz="1800" baseline="0">
              <a:latin typeface="Arial" charset="0"/>
            </a:endParaRPr>
          </a:p>
        </p:txBody>
      </p:sp>
      <p:sp>
        <p:nvSpPr>
          <p:cNvPr id="51207" name="Text Box 14"/>
          <p:cNvSpPr txBox="1">
            <a:spLocks noChangeArrowheads="1"/>
          </p:cNvSpPr>
          <p:nvPr/>
        </p:nvSpPr>
        <p:spPr bwMode="auto">
          <a:xfrm>
            <a:off x="2361982" y="2778170"/>
            <a:ext cx="3486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aseline="0">
                <a:solidFill>
                  <a:srgbClr val="CC0000"/>
                </a:solidFill>
                <a:latin typeface="Arial" charset="0"/>
              </a:rPr>
              <a:t>D L         +         D</a:t>
            </a:r>
            <a:r>
              <a:rPr lang="en-US" sz="1800" baseline="-25000">
                <a:solidFill>
                  <a:srgbClr val="CC0000"/>
                </a:solidFill>
                <a:latin typeface="Arial" charset="0"/>
              </a:rPr>
              <a:t>comp</a:t>
            </a:r>
            <a:r>
              <a:rPr lang="en-US" sz="1800" baseline="0">
                <a:solidFill>
                  <a:srgbClr val="CC0000"/>
                </a:solidFill>
                <a:latin typeface="Arial" charset="0"/>
              </a:rPr>
              <a:t>*L</a:t>
            </a:r>
            <a:r>
              <a:rPr lang="en-US" sz="1800" baseline="-25000">
                <a:solidFill>
                  <a:srgbClr val="CC0000"/>
                </a:solidFill>
                <a:latin typeface="Arial" charset="0"/>
              </a:rPr>
              <a:t>comp</a:t>
            </a:r>
            <a:r>
              <a:rPr lang="en-US" sz="1800" baseline="0">
                <a:solidFill>
                  <a:srgbClr val="CC0000"/>
                </a:solidFill>
                <a:latin typeface="Arial" charset="0"/>
              </a:rPr>
              <a:t>  = 0</a:t>
            </a:r>
            <a:endParaRPr lang="en-GB" sz="1800" baseline="0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51208" name="Text Box 15"/>
          <p:cNvSpPr txBox="1">
            <a:spLocks noChangeArrowheads="1"/>
          </p:cNvSpPr>
          <p:nvPr/>
        </p:nvSpPr>
        <p:spPr bwMode="auto">
          <a:xfrm>
            <a:off x="2170113" y="2494316"/>
            <a:ext cx="1412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 baseline="0" dirty="0" err="1">
                <a:latin typeface="Arial" charset="0"/>
              </a:rPr>
              <a:t>Fibre</a:t>
            </a:r>
            <a:r>
              <a:rPr lang="en-US" sz="1600" b="0" baseline="0" dirty="0">
                <a:latin typeface="Arial" charset="0"/>
              </a:rPr>
              <a:t> de </a:t>
            </a:r>
            <a:r>
              <a:rPr lang="en-US" sz="1600" b="0" baseline="0" dirty="0" err="1">
                <a:latin typeface="Arial" charset="0"/>
              </a:rPr>
              <a:t>ligne</a:t>
            </a:r>
            <a:endParaRPr lang="en-GB" sz="1600" b="0" baseline="0" dirty="0">
              <a:latin typeface="Arial" charset="0"/>
            </a:endParaRPr>
          </a:p>
        </p:txBody>
      </p:sp>
      <p:sp>
        <p:nvSpPr>
          <p:cNvPr id="51209" name="Text Box 16"/>
          <p:cNvSpPr txBox="1">
            <a:spLocks noChangeArrowheads="1"/>
          </p:cNvSpPr>
          <p:nvPr/>
        </p:nvSpPr>
        <p:spPr bwMode="auto">
          <a:xfrm>
            <a:off x="3312848" y="2495904"/>
            <a:ext cx="32556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0" baseline="0" dirty="0">
                <a:latin typeface="Arial" charset="0"/>
              </a:rPr>
              <a:t>     </a:t>
            </a:r>
            <a:r>
              <a:rPr lang="en-US" sz="1600" b="0" baseline="0" dirty="0" err="1">
                <a:latin typeface="Arial" charset="0"/>
              </a:rPr>
              <a:t>Fibre</a:t>
            </a:r>
            <a:r>
              <a:rPr lang="en-US" sz="1600" b="0" baseline="0" dirty="0">
                <a:latin typeface="Arial" charset="0"/>
              </a:rPr>
              <a:t> de </a:t>
            </a:r>
            <a:r>
              <a:rPr lang="en-US" sz="1600" b="0" baseline="0" dirty="0" smtClean="0">
                <a:latin typeface="Arial" charset="0"/>
              </a:rPr>
              <a:t>compensation (DCF)</a:t>
            </a:r>
            <a:endParaRPr lang="en-GB" sz="1600" b="0" baseline="0" dirty="0">
              <a:latin typeface="Arial" charset="0"/>
            </a:endParaRPr>
          </a:p>
        </p:txBody>
      </p:sp>
      <p:sp>
        <p:nvSpPr>
          <p:cNvPr id="51210" name="Text Box 17"/>
          <p:cNvSpPr txBox="1">
            <a:spLocks noChangeArrowheads="1"/>
          </p:cNvSpPr>
          <p:nvPr/>
        </p:nvSpPr>
        <p:spPr bwMode="auto">
          <a:xfrm>
            <a:off x="552450" y="3435418"/>
            <a:ext cx="558197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aseline="0" dirty="0">
                <a:latin typeface="Arial" charset="0"/>
              </a:rPr>
              <a:t>5</a:t>
            </a:r>
            <a:r>
              <a:rPr lang="en-US" sz="1800" dirty="0">
                <a:latin typeface="Arial" charset="0"/>
              </a:rPr>
              <a:t>ème</a:t>
            </a:r>
            <a:r>
              <a:rPr lang="en-US" sz="1800" baseline="0" dirty="0">
                <a:latin typeface="Arial" charset="0"/>
              </a:rPr>
              <a:t> </a:t>
            </a:r>
            <a:r>
              <a:rPr lang="en-US" sz="1800" baseline="0" dirty="0" err="1">
                <a:latin typeface="Arial" charset="0"/>
              </a:rPr>
              <a:t>génération</a:t>
            </a:r>
            <a:r>
              <a:rPr lang="en-US" sz="1800" baseline="0" dirty="0">
                <a:latin typeface="Arial" charset="0"/>
              </a:rPr>
              <a:t> : </a:t>
            </a:r>
            <a:r>
              <a:rPr lang="en-US" sz="1800" baseline="0" dirty="0" err="1">
                <a:latin typeface="Arial" charset="0"/>
              </a:rPr>
              <a:t>systèmes</a:t>
            </a:r>
            <a:r>
              <a:rPr lang="en-US" sz="1800" baseline="0" dirty="0">
                <a:latin typeface="Arial" charset="0"/>
              </a:rPr>
              <a:t> WDM longue </a:t>
            </a:r>
            <a:r>
              <a:rPr lang="en-US" sz="1800" baseline="0" dirty="0" smtClean="0">
                <a:latin typeface="Arial" charset="0"/>
              </a:rPr>
              <a:t>distance</a:t>
            </a:r>
            <a:endParaRPr lang="en-US" sz="1800" b="0" i="1" baseline="0" dirty="0">
              <a:latin typeface="Arial" charset="0"/>
            </a:endParaRPr>
          </a:p>
          <a:p>
            <a:endParaRPr lang="en-GB" sz="1800" baseline="0" dirty="0">
              <a:latin typeface="Arial" charset="0"/>
            </a:endParaRPr>
          </a:p>
        </p:txBody>
      </p:sp>
      <p:sp>
        <p:nvSpPr>
          <p:cNvPr id="51211" name="Text Box 18"/>
          <p:cNvSpPr txBox="1">
            <a:spLocks noChangeArrowheads="1"/>
          </p:cNvSpPr>
          <p:nvPr/>
        </p:nvSpPr>
        <p:spPr bwMode="auto">
          <a:xfrm>
            <a:off x="839058" y="5262058"/>
            <a:ext cx="7647991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ts val="300"/>
              </a:spcBef>
            </a:pPr>
            <a:r>
              <a:rPr lang="en-US" sz="1600" b="0" baseline="0" dirty="0" smtClean="0">
                <a:latin typeface="Arial" charset="0"/>
              </a:rPr>
              <a:t>   -  Limitation </a:t>
            </a:r>
            <a:r>
              <a:rPr lang="en-US" sz="1600" b="0" baseline="0" dirty="0">
                <a:latin typeface="Arial" charset="0"/>
              </a:rPr>
              <a:t>: bruits des EDFAs, </a:t>
            </a:r>
            <a:r>
              <a:rPr lang="en-US" sz="1600" b="0" baseline="0" dirty="0" err="1">
                <a:latin typeface="Arial" charset="0"/>
              </a:rPr>
              <a:t>effets</a:t>
            </a:r>
            <a:r>
              <a:rPr lang="en-US" sz="1600" b="0" baseline="0" dirty="0">
                <a:latin typeface="Arial" charset="0"/>
              </a:rPr>
              <a:t> non-</a:t>
            </a:r>
            <a:r>
              <a:rPr lang="en-US" sz="1600" b="0" baseline="0" dirty="0" err="1">
                <a:latin typeface="Arial" charset="0"/>
              </a:rPr>
              <a:t>linéaires</a:t>
            </a:r>
            <a:r>
              <a:rPr lang="en-US" sz="1600" b="0" baseline="0" dirty="0">
                <a:latin typeface="Arial" charset="0"/>
              </a:rPr>
              <a:t> (interaction NL entre </a:t>
            </a:r>
            <a:r>
              <a:rPr lang="en-US" sz="1600" b="0" baseline="0" dirty="0" err="1" smtClean="0">
                <a:latin typeface="Arial" charset="0"/>
              </a:rPr>
              <a:t>canaux</a:t>
            </a:r>
            <a:r>
              <a:rPr lang="en-US" sz="1600" b="0" baseline="0" dirty="0" smtClean="0">
                <a:latin typeface="Arial" charset="0"/>
              </a:rPr>
              <a:t>)</a:t>
            </a:r>
            <a:endParaRPr lang="en-US" sz="1600" b="0" baseline="0" dirty="0">
              <a:latin typeface="Arial" charset="0"/>
            </a:endParaRPr>
          </a:p>
          <a:p>
            <a:pPr>
              <a:spcBef>
                <a:spcPts val="300"/>
              </a:spcBef>
            </a:pPr>
            <a:r>
              <a:rPr lang="en-US" sz="1600" b="0" baseline="0" dirty="0" smtClean="0">
                <a:latin typeface="Arial" charset="0"/>
              </a:rPr>
              <a:t>   -  Distance </a:t>
            </a:r>
            <a:r>
              <a:rPr lang="en-US" sz="1600" b="0" baseline="0" dirty="0">
                <a:latin typeface="Arial" charset="0"/>
              </a:rPr>
              <a:t>: 1000 à &gt;10000 km en </a:t>
            </a:r>
            <a:r>
              <a:rPr lang="en-US" sz="1600" b="0" baseline="0" dirty="0" err="1">
                <a:latin typeface="Arial" charset="0"/>
              </a:rPr>
              <a:t>fonction</a:t>
            </a:r>
            <a:r>
              <a:rPr lang="en-US" sz="1600" b="0" baseline="0" dirty="0">
                <a:latin typeface="Arial" charset="0"/>
              </a:rPr>
              <a:t> du pas </a:t>
            </a:r>
            <a:r>
              <a:rPr lang="en-US" sz="1600" b="0" baseline="0" dirty="0" err="1" smtClean="0">
                <a:latin typeface="Arial" charset="0"/>
              </a:rPr>
              <a:t>d’amplification</a:t>
            </a:r>
            <a:endParaRPr lang="en-US" sz="1600" b="0" baseline="0" dirty="0" smtClean="0">
              <a:latin typeface="Arial" charset="0"/>
            </a:endParaRPr>
          </a:p>
          <a:p>
            <a:pPr>
              <a:spcBef>
                <a:spcPts val="300"/>
              </a:spcBef>
            </a:pPr>
            <a:r>
              <a:rPr lang="en-US" sz="1600" b="0" baseline="0" dirty="0" smtClean="0">
                <a:latin typeface="Arial" charset="0"/>
              </a:rPr>
              <a:t>   -  </a:t>
            </a:r>
            <a:r>
              <a:rPr lang="en-US" sz="1600" b="0" baseline="0" dirty="0" err="1" smtClean="0">
                <a:latin typeface="Arial" charset="0"/>
              </a:rPr>
              <a:t>Débits</a:t>
            </a:r>
            <a:r>
              <a:rPr lang="en-US" sz="1600" b="0" baseline="0" dirty="0" smtClean="0">
                <a:latin typeface="Arial" charset="0"/>
              </a:rPr>
              <a:t> : 1-4 Tb/s  </a:t>
            </a:r>
            <a:r>
              <a:rPr lang="en-US" sz="1600" b="0" i="1" baseline="0" dirty="0" smtClean="0">
                <a:latin typeface="Arial" charset="0"/>
              </a:rPr>
              <a:t>(80 </a:t>
            </a:r>
            <a:r>
              <a:rPr lang="en-US" sz="1600" b="0" i="1" baseline="0" dirty="0" smtClean="0">
                <a:latin typeface="Symbol" pitchFamily="18" charset="2"/>
              </a:rPr>
              <a:t>l</a:t>
            </a:r>
            <a:r>
              <a:rPr lang="en-US" sz="1600" b="0" i="1" baseline="0" dirty="0" smtClean="0">
                <a:latin typeface="Arial" charset="0"/>
              </a:rPr>
              <a:t>, 10-40 </a:t>
            </a:r>
            <a:r>
              <a:rPr lang="en-US" sz="1600" b="0" i="1" baseline="0" dirty="0" err="1" smtClean="0">
                <a:latin typeface="Arial" charset="0"/>
              </a:rPr>
              <a:t>Gb</a:t>
            </a:r>
            <a:r>
              <a:rPr lang="en-US" sz="1600" b="0" i="1" baseline="0" dirty="0" smtClean="0">
                <a:latin typeface="Arial" charset="0"/>
              </a:rPr>
              <a:t>/s par </a:t>
            </a:r>
            <a:r>
              <a:rPr lang="en-US" sz="1600" b="0" i="1" baseline="0" dirty="0" smtClean="0">
                <a:latin typeface="Symbol" pitchFamily="18" charset="2"/>
              </a:rPr>
              <a:t>l</a:t>
            </a:r>
            <a:r>
              <a:rPr lang="en-US" sz="1600" b="0" i="1" baseline="0" dirty="0" smtClean="0">
                <a:latin typeface="Arial" charset="0"/>
              </a:rPr>
              <a:t>)</a:t>
            </a:r>
            <a:endParaRPr lang="en-GB" sz="1600" b="0" baseline="0" dirty="0">
              <a:latin typeface="Arial" charset="0"/>
            </a:endParaRPr>
          </a:p>
        </p:txBody>
      </p:sp>
      <p:sp>
        <p:nvSpPr>
          <p:cNvPr id="51212" name="Line 19"/>
          <p:cNvSpPr>
            <a:spLocks noChangeShapeType="1"/>
          </p:cNvSpPr>
          <p:nvPr/>
        </p:nvSpPr>
        <p:spPr bwMode="auto">
          <a:xfrm flipV="1">
            <a:off x="2133600" y="2424466"/>
            <a:ext cx="1485900" cy="9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1213" name="Oval 20"/>
          <p:cNvSpPr>
            <a:spLocks noChangeArrowheads="1"/>
          </p:cNvSpPr>
          <p:nvPr/>
        </p:nvSpPr>
        <p:spPr bwMode="auto">
          <a:xfrm>
            <a:off x="2519363" y="1795816"/>
            <a:ext cx="638175" cy="63817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1214" name="Oval 21"/>
          <p:cNvSpPr>
            <a:spLocks noChangeArrowheads="1"/>
          </p:cNvSpPr>
          <p:nvPr/>
        </p:nvSpPr>
        <p:spPr bwMode="auto">
          <a:xfrm>
            <a:off x="2671763" y="1795816"/>
            <a:ext cx="638175" cy="63817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1215" name="Oval 23"/>
          <p:cNvSpPr>
            <a:spLocks noChangeArrowheads="1"/>
          </p:cNvSpPr>
          <p:nvPr/>
        </p:nvSpPr>
        <p:spPr bwMode="auto">
          <a:xfrm>
            <a:off x="4762500" y="1948216"/>
            <a:ext cx="452438" cy="4667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1216" name="Line 24"/>
          <p:cNvSpPr>
            <a:spLocks noChangeShapeType="1"/>
          </p:cNvSpPr>
          <p:nvPr/>
        </p:nvSpPr>
        <p:spPr bwMode="auto">
          <a:xfrm>
            <a:off x="1961466" y="4572135"/>
            <a:ext cx="49609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1217" name="Oval 25"/>
          <p:cNvSpPr>
            <a:spLocks noChangeArrowheads="1"/>
          </p:cNvSpPr>
          <p:nvPr/>
        </p:nvSpPr>
        <p:spPr bwMode="auto">
          <a:xfrm>
            <a:off x="2490103" y="3908560"/>
            <a:ext cx="647700" cy="6477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1218" name="Oval 26"/>
          <p:cNvSpPr>
            <a:spLocks noChangeArrowheads="1"/>
          </p:cNvSpPr>
          <p:nvPr/>
        </p:nvSpPr>
        <p:spPr bwMode="auto">
          <a:xfrm>
            <a:off x="2626628" y="3918085"/>
            <a:ext cx="647700" cy="6477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1219" name="AutoShape 27"/>
          <p:cNvSpPr>
            <a:spLocks noChangeArrowheads="1"/>
          </p:cNvSpPr>
          <p:nvPr/>
        </p:nvSpPr>
        <p:spPr bwMode="auto">
          <a:xfrm rot="5400000">
            <a:off x="3918853" y="4300673"/>
            <a:ext cx="669925" cy="52705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1220" name="AutoShape 28"/>
          <p:cNvSpPr>
            <a:spLocks noChangeArrowheads="1"/>
          </p:cNvSpPr>
          <p:nvPr/>
        </p:nvSpPr>
        <p:spPr bwMode="auto">
          <a:xfrm rot="5400000">
            <a:off x="5484128" y="4294323"/>
            <a:ext cx="669925" cy="52705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1221" name="Oval 29"/>
          <p:cNvSpPr>
            <a:spLocks noChangeArrowheads="1"/>
          </p:cNvSpPr>
          <p:nvPr/>
        </p:nvSpPr>
        <p:spPr bwMode="auto">
          <a:xfrm>
            <a:off x="4687203" y="4211773"/>
            <a:ext cx="361950" cy="35877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1222" name="Oval 30"/>
          <p:cNvSpPr>
            <a:spLocks noChangeArrowheads="1"/>
          </p:cNvSpPr>
          <p:nvPr/>
        </p:nvSpPr>
        <p:spPr bwMode="auto">
          <a:xfrm>
            <a:off x="4833253" y="4229544"/>
            <a:ext cx="361950" cy="35877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1223" name="Text Box 32"/>
          <p:cNvSpPr txBox="1">
            <a:spLocks noChangeArrowheads="1"/>
          </p:cNvSpPr>
          <p:nvPr/>
        </p:nvSpPr>
        <p:spPr bwMode="auto">
          <a:xfrm>
            <a:off x="2253566" y="4622935"/>
            <a:ext cx="1466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 baseline="0" dirty="0">
                <a:latin typeface="Arial" charset="0"/>
              </a:rPr>
              <a:t>50 – 100 km</a:t>
            </a:r>
          </a:p>
        </p:txBody>
      </p:sp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4640461" y="4619167"/>
            <a:ext cx="6591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 baseline="0" dirty="0" smtClean="0">
                <a:latin typeface="Arial" charset="0"/>
              </a:rPr>
              <a:t>DCF</a:t>
            </a:r>
            <a:endParaRPr lang="fr-FR" sz="1800" baseline="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469" y="1136118"/>
            <a:ext cx="7175183" cy="5306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598725" y="271463"/>
            <a:ext cx="6949380" cy="487362"/>
          </a:xfrm>
          <a:noFill/>
        </p:spPr>
        <p:txBody>
          <a:bodyPr/>
          <a:lstStyle/>
          <a:p>
            <a:pPr eaLnBrk="1" hangingPunct="1"/>
            <a:r>
              <a:rPr lang="fr-FR" sz="2400" b="1" dirty="0" smtClean="0">
                <a:latin typeface="Arial" charset="0"/>
              </a:rPr>
              <a:t>Exemple : Réseaux optiques </a:t>
            </a:r>
            <a:r>
              <a:rPr lang="fr-FR" sz="2400" b="1" dirty="0" err="1" smtClean="0">
                <a:latin typeface="Arial" charset="0"/>
              </a:rPr>
              <a:t>trans-océaniques</a:t>
            </a:r>
            <a:endParaRPr lang="en-GB" sz="2400" b="1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17304" y="1268494"/>
            <a:ext cx="8287144" cy="4864160"/>
          </a:xfrm>
        </p:spPr>
        <p:txBody>
          <a:bodyPr/>
          <a:lstStyle/>
          <a:p>
            <a:r>
              <a:rPr lang="fr-FR" sz="1800" b="1" dirty="0" smtClean="0">
                <a:latin typeface="Arial" pitchFamily="34" charset="0"/>
                <a:cs typeface="Arial" pitchFamily="34" charset="0"/>
              </a:rPr>
              <a:t>Augmentation continue des capacités des liaisons optiques </a:t>
            </a:r>
          </a:p>
          <a:p>
            <a:pPr>
              <a:spcBef>
                <a:spcPts val="300"/>
              </a:spcBef>
              <a:buNone/>
            </a:pPr>
            <a:r>
              <a:rPr lang="fr-FR" sz="1800" b="1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fr-FR" sz="1800" dirty="0" smtClean="0">
                <a:latin typeface="Arial" pitchFamily="34" charset="0"/>
                <a:cs typeface="Arial" pitchFamily="34" charset="0"/>
                <a:sym typeface="Symbol"/>
              </a:rPr>
              <a:t>   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Equivalent loi de Moore (capacité x2 tous les ~18 mois)</a:t>
            </a:r>
            <a:endParaRPr lang="fr-FR" sz="1800" b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800"/>
              </a:spcBef>
            </a:pPr>
            <a:r>
              <a:rPr lang="fr-FR" sz="1800" b="1" dirty="0" smtClean="0">
                <a:latin typeface="Arial" pitchFamily="34" charset="0"/>
                <a:cs typeface="Arial" pitchFamily="34" charset="0"/>
              </a:rPr>
              <a:t>Cet a</a:t>
            </a:r>
            <a:r>
              <a:rPr lang="fr-FR" sz="1800" b="1" dirty="0" smtClean="0">
                <a:latin typeface="Arial" charset="0"/>
              </a:rPr>
              <a:t>ccroissement  a été « tirée » par l’innovation technologie </a:t>
            </a:r>
          </a:p>
          <a:p>
            <a:pPr>
              <a:spcBef>
                <a:spcPts val="300"/>
              </a:spcBef>
              <a:buNone/>
            </a:pPr>
            <a:r>
              <a:rPr lang="fr-FR" sz="1800" b="1" dirty="0" smtClean="0">
                <a:latin typeface="Arial" charset="0"/>
              </a:rPr>
              <a:t>           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800" dirty="0" smtClean="0">
                <a:latin typeface="Arial" pitchFamily="34" charset="0"/>
                <a:cs typeface="Arial" pitchFamily="34" charset="0"/>
                <a:sym typeface="Symbol"/>
              </a:rPr>
              <a:t> </a:t>
            </a:r>
            <a:r>
              <a:rPr lang="fr-FR" sz="1800" b="1" dirty="0" smtClean="0">
                <a:latin typeface="Arial" charset="0"/>
              </a:rPr>
              <a:t>   </a:t>
            </a:r>
            <a:r>
              <a:rPr lang="fr-FR" sz="1800" dirty="0" smtClean="0">
                <a:latin typeface="Arial" charset="0"/>
              </a:rPr>
              <a:t>Lasers à semi-conducteur, Fibre, Amplificateur optique  ….)</a:t>
            </a:r>
          </a:p>
          <a:p>
            <a:pPr>
              <a:spcBef>
                <a:spcPts val="1800"/>
              </a:spcBef>
            </a:pPr>
            <a:r>
              <a:rPr lang="fr-FR" sz="1800" b="1" dirty="0" smtClean="0">
                <a:latin typeface="Arial" pitchFamily="34" charset="0"/>
                <a:cs typeface="Arial" pitchFamily="34" charset="0"/>
              </a:rPr>
              <a:t>Futur : Fédération de différentes compétences</a:t>
            </a:r>
            <a:endParaRPr lang="fr-FR" sz="1800" b="1" dirty="0" smtClean="0">
              <a:latin typeface="Arial" charset="0"/>
            </a:endParaRPr>
          </a:p>
          <a:p>
            <a:pPr>
              <a:spcBef>
                <a:spcPts val="300"/>
              </a:spcBef>
              <a:buNone/>
            </a:pPr>
            <a:r>
              <a:rPr lang="fr-FR" sz="1600" b="1" dirty="0" smtClean="0">
                <a:latin typeface="Arial" charset="0"/>
              </a:rPr>
              <a:t>           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600" dirty="0" smtClean="0">
                <a:latin typeface="Arial" pitchFamily="34" charset="0"/>
                <a:cs typeface="Arial" pitchFamily="34" charset="0"/>
                <a:sym typeface="Symbol"/>
              </a:rPr>
              <a:t> </a:t>
            </a:r>
            <a:r>
              <a:rPr lang="fr-FR" sz="1600" b="1" dirty="0" smtClean="0">
                <a:latin typeface="Arial" charset="0"/>
              </a:rPr>
              <a:t>   </a:t>
            </a:r>
            <a:r>
              <a:rPr lang="fr-FR" sz="1600" dirty="0" smtClean="0">
                <a:latin typeface="Arial" charset="0"/>
              </a:rPr>
              <a:t>Physique des dispositifs (lasers, fibres, modulateurs optiques, …)</a:t>
            </a:r>
          </a:p>
          <a:p>
            <a:pPr>
              <a:spcBef>
                <a:spcPts val="0"/>
              </a:spcBef>
              <a:buNone/>
            </a:pPr>
            <a:r>
              <a:rPr lang="fr-FR" sz="1600" dirty="0" smtClean="0">
                <a:latin typeface="Arial" pitchFamily="34" charset="0"/>
                <a:cs typeface="Arial" pitchFamily="34" charset="0"/>
              </a:rPr>
              <a:t>            </a:t>
            </a:r>
            <a:r>
              <a:rPr lang="fr-FR" sz="1600" dirty="0" smtClean="0">
                <a:latin typeface="Arial" pitchFamily="34" charset="0"/>
                <a:cs typeface="Arial" pitchFamily="34" charset="0"/>
                <a:sym typeface="Symbol"/>
              </a:rPr>
              <a:t> </a:t>
            </a:r>
            <a:r>
              <a:rPr lang="fr-FR" sz="1600" b="1" dirty="0" smtClean="0">
                <a:latin typeface="Arial" charset="0"/>
              </a:rPr>
              <a:t>   </a:t>
            </a:r>
            <a:r>
              <a:rPr lang="fr-FR" sz="1600" dirty="0" smtClean="0">
                <a:latin typeface="Arial" charset="0"/>
              </a:rPr>
              <a:t>Electronique à haute cadence (DAC/ADC, circuits DSP)</a:t>
            </a:r>
          </a:p>
          <a:p>
            <a:pPr algn="ctr">
              <a:spcBef>
                <a:spcPts val="0"/>
              </a:spcBef>
              <a:buNone/>
            </a:pPr>
            <a:r>
              <a:rPr lang="fr-FR" sz="1600" dirty="0" smtClean="0">
                <a:latin typeface="Arial" pitchFamily="34" charset="0"/>
                <a:cs typeface="Arial" pitchFamily="34" charset="0"/>
              </a:rPr>
              <a:t>            </a:t>
            </a:r>
            <a:r>
              <a:rPr lang="fr-FR" sz="1600" dirty="0" smtClean="0">
                <a:latin typeface="Arial" pitchFamily="34" charset="0"/>
                <a:cs typeface="Arial" pitchFamily="34" charset="0"/>
                <a:sym typeface="Symbol"/>
              </a:rPr>
              <a:t> </a:t>
            </a:r>
            <a:r>
              <a:rPr lang="fr-FR" sz="1600" b="1" dirty="0" smtClean="0">
                <a:latin typeface="Arial" charset="0"/>
              </a:rPr>
              <a:t>   </a:t>
            </a:r>
            <a:r>
              <a:rPr lang="fr-FR" sz="1600" dirty="0" smtClean="0">
                <a:latin typeface="Arial" charset="0"/>
              </a:rPr>
              <a:t>Communications numériques (nouveaux formats, égalisation MIMO, FEC, …)</a:t>
            </a:r>
          </a:p>
          <a:p>
            <a:pPr algn="ctr">
              <a:spcBef>
                <a:spcPts val="600"/>
              </a:spcBef>
              <a:buNone/>
            </a:pPr>
            <a:r>
              <a:rPr lang="fr-FR" sz="16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fr-FR" sz="1800" b="1" dirty="0" smtClean="0">
                <a:solidFill>
                  <a:srgbClr val="FF0000"/>
                </a:solidFill>
                <a:latin typeface="Arial" charset="0"/>
              </a:rPr>
              <a:t>Atout de Telecom </a:t>
            </a:r>
            <a:r>
              <a:rPr lang="fr-FR" sz="1800" b="1" dirty="0" err="1" smtClean="0">
                <a:solidFill>
                  <a:srgbClr val="FF0000"/>
                </a:solidFill>
                <a:latin typeface="Arial" charset="0"/>
              </a:rPr>
              <a:t>ParisTech</a:t>
            </a:r>
            <a:r>
              <a:rPr lang="fr-FR" sz="1800" b="1" dirty="0" smtClean="0">
                <a:solidFill>
                  <a:srgbClr val="FF0000"/>
                </a:solidFill>
                <a:latin typeface="Arial" charset="0"/>
              </a:rPr>
              <a:t> : approche multi-</a:t>
            </a:r>
            <a:r>
              <a:rPr lang="fr-FR" sz="1800" b="1" dirty="0" err="1" smtClean="0">
                <a:solidFill>
                  <a:srgbClr val="FF0000"/>
                </a:solidFill>
                <a:latin typeface="Arial" charset="0"/>
              </a:rPr>
              <a:t>diciplinaire</a:t>
            </a:r>
            <a:endParaRPr lang="fr-FR" sz="1800" b="1" dirty="0" smtClean="0">
              <a:solidFill>
                <a:srgbClr val="FF0000"/>
              </a:solidFill>
              <a:latin typeface="Arial" charset="0"/>
            </a:endParaRPr>
          </a:p>
          <a:p>
            <a:pPr>
              <a:spcBef>
                <a:spcPts val="1800"/>
              </a:spcBef>
            </a:pPr>
            <a:r>
              <a:rPr lang="fr-FR" sz="1800" b="1" dirty="0" smtClean="0">
                <a:latin typeface="Arial" pitchFamily="34" charset="0"/>
                <a:cs typeface="Arial" pitchFamily="34" charset="0"/>
              </a:rPr>
              <a:t>Diffusion des technologies photoniques</a:t>
            </a:r>
            <a:endParaRPr lang="fr-FR" sz="1800" b="1" dirty="0" smtClean="0">
              <a:latin typeface="Arial" charset="0"/>
            </a:endParaRPr>
          </a:p>
          <a:p>
            <a:pPr>
              <a:spcBef>
                <a:spcPts val="300"/>
              </a:spcBef>
              <a:buNone/>
            </a:pPr>
            <a:r>
              <a:rPr lang="fr-FR" sz="1800" b="1" dirty="0" smtClean="0">
                <a:latin typeface="Arial" charset="0"/>
              </a:rPr>
              <a:t>           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800" dirty="0" smtClean="0">
                <a:latin typeface="Arial" pitchFamily="34" charset="0"/>
                <a:cs typeface="Arial" pitchFamily="34" charset="0"/>
                <a:sym typeface="Symbol"/>
              </a:rPr>
              <a:t> </a:t>
            </a:r>
            <a:r>
              <a:rPr lang="fr-FR" sz="1800" b="1" dirty="0" smtClean="0">
                <a:latin typeface="Arial" charset="0"/>
              </a:rPr>
              <a:t>   </a:t>
            </a:r>
            <a:r>
              <a:rPr lang="fr-FR" sz="1800" dirty="0" smtClean="0">
                <a:latin typeface="Arial" charset="0"/>
              </a:rPr>
              <a:t>Lecteurs optiques (lasers  IR  </a:t>
            </a:r>
            <a:r>
              <a:rPr lang="fr-FR" sz="1800" dirty="0" smtClean="0">
                <a:latin typeface="Arial" pitchFamily="34" charset="0"/>
                <a:cs typeface="Arial" pitchFamily="34" charset="0"/>
                <a:sym typeface="Symbol"/>
              </a:rPr>
              <a:t>  lasers bleus)</a:t>
            </a:r>
          </a:p>
          <a:p>
            <a:pPr>
              <a:spcBef>
                <a:spcPts val="300"/>
              </a:spcBef>
              <a:buNone/>
            </a:pPr>
            <a:r>
              <a:rPr lang="fr-FR" sz="1800" dirty="0" smtClean="0">
                <a:latin typeface="Arial" charset="0"/>
              </a:rPr>
              <a:t>            </a:t>
            </a:r>
            <a:r>
              <a:rPr lang="fr-FR" sz="1800" dirty="0" smtClean="0">
                <a:latin typeface="Arial" pitchFamily="34" charset="0"/>
                <a:cs typeface="Arial" pitchFamily="34" charset="0"/>
                <a:sym typeface="Symbol"/>
              </a:rPr>
              <a:t> </a:t>
            </a:r>
            <a:r>
              <a:rPr lang="fr-FR" sz="1800" b="1" dirty="0" smtClean="0">
                <a:latin typeface="Arial" charset="0"/>
              </a:rPr>
              <a:t>   </a:t>
            </a:r>
            <a:r>
              <a:rPr lang="fr-FR" sz="1800" dirty="0" smtClean="0">
                <a:latin typeface="Arial" charset="0"/>
              </a:rPr>
              <a:t>Lasers à fibre de puissance</a:t>
            </a:r>
            <a:endParaRPr lang="fr-FR" sz="1600" dirty="0" smtClean="0">
              <a:latin typeface="Arial" charset="0"/>
            </a:endParaRPr>
          </a:p>
          <a:p>
            <a:pPr>
              <a:spcBef>
                <a:spcPts val="300"/>
              </a:spcBef>
              <a:buNone/>
            </a:pPr>
            <a:r>
              <a:rPr lang="fr-FR" sz="1600" dirty="0" smtClean="0">
                <a:latin typeface="Arial" charset="0"/>
              </a:rPr>
              <a:t>		             - Applications industrielles (découpe, marquage, ...)</a:t>
            </a:r>
          </a:p>
          <a:p>
            <a:pPr>
              <a:spcBef>
                <a:spcPts val="300"/>
              </a:spcBef>
              <a:buNone/>
            </a:pPr>
            <a:r>
              <a:rPr lang="fr-FR" sz="1600" dirty="0" smtClean="0">
                <a:latin typeface="Arial" charset="0"/>
              </a:rPr>
              <a:t>                             - Secteur médical (</a:t>
            </a:r>
            <a:r>
              <a:rPr lang="fr-FR" sz="1600" dirty="0" err="1" smtClean="0">
                <a:latin typeface="Arial" charset="0"/>
              </a:rPr>
              <a:t>Optalmologie</a:t>
            </a:r>
            <a:r>
              <a:rPr lang="fr-FR" sz="1600" dirty="0" smtClean="0">
                <a:latin typeface="Arial" charset="0"/>
              </a:rPr>
              <a:t>, traitement de peau, …)</a:t>
            </a:r>
          </a:p>
          <a:p>
            <a:pPr>
              <a:spcBef>
                <a:spcPts val="300"/>
              </a:spcBef>
              <a:buNone/>
            </a:pPr>
            <a:r>
              <a:rPr lang="fr-FR" sz="1800" dirty="0" smtClean="0">
                <a:latin typeface="Arial" pitchFamily="34" charset="0"/>
                <a:cs typeface="Arial" pitchFamily="34" charset="0"/>
                <a:sym typeface="Symbol"/>
              </a:rPr>
              <a:t>             </a:t>
            </a:r>
            <a:r>
              <a:rPr lang="fr-FR" sz="1800" b="1" dirty="0" smtClean="0">
                <a:latin typeface="Arial" charset="0"/>
              </a:rPr>
              <a:t>   </a:t>
            </a:r>
            <a:r>
              <a:rPr lang="fr-FR" sz="1800" dirty="0" smtClean="0">
                <a:latin typeface="Arial" charset="0"/>
              </a:rPr>
              <a:t>Lidars (mesure distance et vitesse)</a:t>
            </a:r>
          </a:p>
          <a:p>
            <a:pPr>
              <a:spcBef>
                <a:spcPts val="600"/>
              </a:spcBef>
              <a:buNone/>
            </a:pPr>
            <a:endParaRPr lang="fr-FR" sz="1800" dirty="0" smtClean="0">
              <a:latin typeface="Arial" charset="0"/>
            </a:endParaRPr>
          </a:p>
          <a:p>
            <a:endParaRPr lang="fr-FR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943100" y="271463"/>
            <a:ext cx="5867400" cy="487362"/>
          </a:xfrm>
          <a:noFill/>
        </p:spPr>
        <p:txBody>
          <a:bodyPr/>
          <a:lstStyle/>
          <a:p>
            <a:pPr eaLnBrk="1" hangingPunct="1"/>
            <a:r>
              <a:rPr lang="fr-FR" sz="2400" b="1" dirty="0" smtClean="0">
                <a:latin typeface="Arial" charset="0"/>
              </a:rPr>
              <a:t>Conclusion</a:t>
            </a:r>
            <a:endParaRPr lang="en-GB" sz="2400" b="1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ectangle 131"/>
          <p:cNvSpPr/>
          <p:nvPr/>
        </p:nvSpPr>
        <p:spPr bwMode="auto">
          <a:xfrm>
            <a:off x="3336747" y="5866271"/>
            <a:ext cx="612000" cy="1800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4702314" y="5866271"/>
            <a:ext cx="684000" cy="1800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4" name="Rectangle 133"/>
          <p:cNvSpPr/>
          <p:nvPr/>
        </p:nvSpPr>
        <p:spPr bwMode="auto">
          <a:xfrm>
            <a:off x="5676006" y="5866271"/>
            <a:ext cx="612000" cy="1800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6" name="Rectangle 135"/>
          <p:cNvSpPr/>
          <p:nvPr/>
        </p:nvSpPr>
        <p:spPr bwMode="auto">
          <a:xfrm>
            <a:off x="3332681" y="6099180"/>
            <a:ext cx="936000" cy="21602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52400"/>
            <a:ext cx="6172200" cy="715963"/>
          </a:xfrm>
          <a:noFill/>
        </p:spPr>
        <p:txBody>
          <a:bodyPr/>
          <a:lstStyle/>
          <a:p>
            <a:pPr eaLnBrk="1" hangingPunct="1"/>
            <a:r>
              <a:rPr lang="en-US" sz="2400" b="1" smtClean="0">
                <a:latin typeface="Arial" charset="0"/>
              </a:rPr>
              <a:t>Principe d’une transmission optique</a:t>
            </a:r>
            <a:endParaRPr lang="en-GB" sz="2400" b="1" smtClean="0">
              <a:latin typeface="Arial" charset="0"/>
            </a:endParaRPr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2444160" y="2135417"/>
            <a:ext cx="616845" cy="528332"/>
            <a:chOff x="1968" y="3168"/>
            <a:chExt cx="960" cy="960"/>
          </a:xfrm>
        </p:grpSpPr>
        <p:grpSp>
          <p:nvGrpSpPr>
            <p:cNvPr id="1055" name="Group 7"/>
            <p:cNvGrpSpPr>
              <a:grpSpLocks/>
            </p:cNvGrpSpPr>
            <p:nvPr/>
          </p:nvGrpSpPr>
          <p:grpSpPr bwMode="auto">
            <a:xfrm>
              <a:off x="1968" y="3648"/>
              <a:ext cx="960" cy="0"/>
              <a:chOff x="1968" y="3648"/>
              <a:chExt cx="960" cy="0"/>
            </a:xfrm>
          </p:grpSpPr>
          <p:grpSp>
            <p:nvGrpSpPr>
              <p:cNvPr id="1114" name="Group 8"/>
              <p:cNvGrpSpPr>
                <a:grpSpLocks/>
              </p:cNvGrpSpPr>
              <p:nvPr/>
            </p:nvGrpSpPr>
            <p:grpSpPr bwMode="auto">
              <a:xfrm>
                <a:off x="1968" y="3648"/>
                <a:ext cx="960" cy="0"/>
                <a:chOff x="1968" y="3648"/>
                <a:chExt cx="960" cy="0"/>
              </a:xfrm>
            </p:grpSpPr>
            <p:grpSp>
              <p:nvGrpSpPr>
                <p:cNvPr id="1136" name="Group 9"/>
                <p:cNvGrpSpPr>
                  <a:grpSpLocks/>
                </p:cNvGrpSpPr>
                <p:nvPr/>
              </p:nvGrpSpPr>
              <p:grpSpPr bwMode="auto">
                <a:xfrm>
                  <a:off x="1968" y="3648"/>
                  <a:ext cx="960" cy="0"/>
                  <a:chOff x="1968" y="3648"/>
                  <a:chExt cx="960" cy="0"/>
                </a:xfrm>
              </p:grpSpPr>
              <p:sp>
                <p:nvSpPr>
                  <p:cNvPr id="1140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3648"/>
                    <a:ext cx="48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CC00"/>
                    </a:solidFill>
                    <a:round/>
                    <a:headEnd type="none" w="sm" len="sm"/>
                    <a:tailEnd type="triangle" w="sm" len="sm"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1141" name="Line 1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68" y="3648"/>
                    <a:ext cx="48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CC00"/>
                    </a:solidFill>
                    <a:round/>
                    <a:headEnd type="none" w="sm" len="sm"/>
                    <a:tailEnd type="triangle" w="sm" len="sm"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137" name="Group 12"/>
                <p:cNvGrpSpPr>
                  <a:grpSpLocks/>
                </p:cNvGrpSpPr>
                <p:nvPr/>
              </p:nvGrpSpPr>
              <p:grpSpPr bwMode="auto">
                <a:xfrm rot="900000">
                  <a:off x="1968" y="3648"/>
                  <a:ext cx="960" cy="0"/>
                  <a:chOff x="1968" y="3648"/>
                  <a:chExt cx="960" cy="0"/>
                </a:xfrm>
              </p:grpSpPr>
              <p:sp>
                <p:nvSpPr>
                  <p:cNvPr id="1138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3648"/>
                    <a:ext cx="48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CC00"/>
                    </a:solidFill>
                    <a:round/>
                    <a:headEnd type="none" w="sm" len="sm"/>
                    <a:tailEnd type="triangle" w="sm" len="sm"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1139" name="Line 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68" y="3648"/>
                    <a:ext cx="48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CC00"/>
                    </a:solidFill>
                    <a:round/>
                    <a:headEnd type="none" w="sm" len="sm"/>
                    <a:tailEnd type="triangle" w="sm" len="sm"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1115" name="Group 15"/>
              <p:cNvGrpSpPr>
                <a:grpSpLocks/>
              </p:cNvGrpSpPr>
              <p:nvPr/>
            </p:nvGrpSpPr>
            <p:grpSpPr bwMode="auto">
              <a:xfrm rot="1800000">
                <a:off x="1968" y="3648"/>
                <a:ext cx="960" cy="0"/>
                <a:chOff x="1968" y="3648"/>
                <a:chExt cx="960" cy="0"/>
              </a:xfrm>
            </p:grpSpPr>
            <p:grpSp>
              <p:nvGrpSpPr>
                <p:cNvPr id="1130" name="Group 16"/>
                <p:cNvGrpSpPr>
                  <a:grpSpLocks/>
                </p:cNvGrpSpPr>
                <p:nvPr/>
              </p:nvGrpSpPr>
              <p:grpSpPr bwMode="auto">
                <a:xfrm>
                  <a:off x="1968" y="3648"/>
                  <a:ext cx="960" cy="0"/>
                  <a:chOff x="1968" y="3648"/>
                  <a:chExt cx="960" cy="0"/>
                </a:xfrm>
              </p:grpSpPr>
              <p:sp>
                <p:nvSpPr>
                  <p:cNvPr id="1134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3648"/>
                    <a:ext cx="48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CC00"/>
                    </a:solidFill>
                    <a:round/>
                    <a:headEnd type="none" w="sm" len="sm"/>
                    <a:tailEnd type="triangle" w="sm" len="sm"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1135" name="Line 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68" y="3648"/>
                    <a:ext cx="48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CC00"/>
                    </a:solidFill>
                    <a:round/>
                    <a:headEnd type="none" w="sm" len="sm"/>
                    <a:tailEnd type="triangle" w="sm" len="sm"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131" name="Group 19"/>
                <p:cNvGrpSpPr>
                  <a:grpSpLocks/>
                </p:cNvGrpSpPr>
                <p:nvPr/>
              </p:nvGrpSpPr>
              <p:grpSpPr bwMode="auto">
                <a:xfrm rot="900000">
                  <a:off x="1968" y="3648"/>
                  <a:ext cx="960" cy="0"/>
                  <a:chOff x="1968" y="3648"/>
                  <a:chExt cx="960" cy="0"/>
                </a:xfrm>
              </p:grpSpPr>
              <p:sp>
                <p:nvSpPr>
                  <p:cNvPr id="1132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3648"/>
                    <a:ext cx="48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CC00"/>
                    </a:solidFill>
                    <a:round/>
                    <a:headEnd type="none" w="sm" len="sm"/>
                    <a:tailEnd type="triangle" w="sm" len="sm"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1133" name="Line 2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68" y="3648"/>
                    <a:ext cx="48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CC00"/>
                    </a:solidFill>
                    <a:round/>
                    <a:headEnd type="none" w="sm" len="sm"/>
                    <a:tailEnd type="triangle" w="sm" len="sm"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1116" name="Group 22"/>
              <p:cNvGrpSpPr>
                <a:grpSpLocks/>
              </p:cNvGrpSpPr>
              <p:nvPr/>
            </p:nvGrpSpPr>
            <p:grpSpPr bwMode="auto">
              <a:xfrm>
                <a:off x="1968" y="3648"/>
                <a:ext cx="960" cy="0"/>
                <a:chOff x="1968" y="3648"/>
                <a:chExt cx="960" cy="0"/>
              </a:xfrm>
            </p:grpSpPr>
            <p:grpSp>
              <p:nvGrpSpPr>
                <p:cNvPr id="1124" name="Group 23"/>
                <p:cNvGrpSpPr>
                  <a:grpSpLocks/>
                </p:cNvGrpSpPr>
                <p:nvPr/>
              </p:nvGrpSpPr>
              <p:grpSpPr bwMode="auto">
                <a:xfrm>
                  <a:off x="1968" y="3648"/>
                  <a:ext cx="960" cy="0"/>
                  <a:chOff x="1968" y="3648"/>
                  <a:chExt cx="960" cy="0"/>
                </a:xfrm>
              </p:grpSpPr>
              <p:sp>
                <p:nvSpPr>
                  <p:cNvPr id="1128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3648"/>
                    <a:ext cx="48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CC00"/>
                    </a:solidFill>
                    <a:round/>
                    <a:headEnd type="none" w="sm" len="sm"/>
                    <a:tailEnd type="triangle" w="sm" len="sm"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1129" name="Line 2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68" y="3648"/>
                    <a:ext cx="48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CC00"/>
                    </a:solidFill>
                    <a:round/>
                    <a:headEnd type="none" w="sm" len="sm"/>
                    <a:tailEnd type="triangle" w="sm" len="sm"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125" name="Group 26"/>
                <p:cNvGrpSpPr>
                  <a:grpSpLocks/>
                </p:cNvGrpSpPr>
                <p:nvPr/>
              </p:nvGrpSpPr>
              <p:grpSpPr bwMode="auto">
                <a:xfrm rot="900000">
                  <a:off x="1968" y="3648"/>
                  <a:ext cx="960" cy="0"/>
                  <a:chOff x="1968" y="3648"/>
                  <a:chExt cx="960" cy="0"/>
                </a:xfrm>
              </p:grpSpPr>
              <p:sp>
                <p:nvSpPr>
                  <p:cNvPr id="1126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3648"/>
                    <a:ext cx="48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CC00"/>
                    </a:solidFill>
                    <a:round/>
                    <a:headEnd type="none" w="sm" len="sm"/>
                    <a:tailEnd type="triangle" w="sm" len="sm"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1127" name="Line 2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68" y="3648"/>
                    <a:ext cx="48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CC00"/>
                    </a:solidFill>
                    <a:round/>
                    <a:headEnd type="none" w="sm" len="sm"/>
                    <a:tailEnd type="triangle" w="sm" len="sm"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1117" name="Group 29"/>
              <p:cNvGrpSpPr>
                <a:grpSpLocks/>
              </p:cNvGrpSpPr>
              <p:nvPr/>
            </p:nvGrpSpPr>
            <p:grpSpPr bwMode="auto">
              <a:xfrm rot="1800000">
                <a:off x="1968" y="3648"/>
                <a:ext cx="960" cy="0"/>
                <a:chOff x="1968" y="3648"/>
                <a:chExt cx="960" cy="0"/>
              </a:xfrm>
            </p:grpSpPr>
            <p:grpSp>
              <p:nvGrpSpPr>
                <p:cNvPr id="1118" name="Group 30"/>
                <p:cNvGrpSpPr>
                  <a:grpSpLocks/>
                </p:cNvGrpSpPr>
                <p:nvPr/>
              </p:nvGrpSpPr>
              <p:grpSpPr bwMode="auto">
                <a:xfrm>
                  <a:off x="1968" y="3648"/>
                  <a:ext cx="960" cy="0"/>
                  <a:chOff x="1968" y="3648"/>
                  <a:chExt cx="960" cy="0"/>
                </a:xfrm>
              </p:grpSpPr>
              <p:sp>
                <p:nvSpPr>
                  <p:cNvPr id="1122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3648"/>
                    <a:ext cx="48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CC00"/>
                    </a:solidFill>
                    <a:round/>
                    <a:headEnd type="none" w="sm" len="sm"/>
                    <a:tailEnd type="triangle" w="sm" len="sm"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1123" name="Line 3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68" y="3648"/>
                    <a:ext cx="48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CC00"/>
                    </a:solidFill>
                    <a:round/>
                    <a:headEnd type="none" w="sm" len="sm"/>
                    <a:tailEnd type="triangle" w="sm" len="sm"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119" name="Group 33"/>
                <p:cNvGrpSpPr>
                  <a:grpSpLocks/>
                </p:cNvGrpSpPr>
                <p:nvPr/>
              </p:nvGrpSpPr>
              <p:grpSpPr bwMode="auto">
                <a:xfrm rot="900000">
                  <a:off x="1968" y="3648"/>
                  <a:ext cx="960" cy="0"/>
                  <a:chOff x="1968" y="3648"/>
                  <a:chExt cx="960" cy="0"/>
                </a:xfrm>
              </p:grpSpPr>
              <p:sp>
                <p:nvSpPr>
                  <p:cNvPr id="1120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3648"/>
                    <a:ext cx="48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CC00"/>
                    </a:solidFill>
                    <a:round/>
                    <a:headEnd type="none" w="sm" len="sm"/>
                    <a:tailEnd type="triangle" w="sm" len="sm"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1121" name="Line 3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68" y="3648"/>
                    <a:ext cx="48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CC00"/>
                    </a:solidFill>
                    <a:round/>
                    <a:headEnd type="none" w="sm" len="sm"/>
                    <a:tailEnd type="triangle" w="sm" len="sm"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1056" name="Group 36"/>
            <p:cNvGrpSpPr>
              <a:grpSpLocks/>
            </p:cNvGrpSpPr>
            <p:nvPr/>
          </p:nvGrpSpPr>
          <p:grpSpPr bwMode="auto">
            <a:xfrm rot="3600000">
              <a:off x="1968" y="3648"/>
              <a:ext cx="960" cy="0"/>
              <a:chOff x="1968" y="3648"/>
              <a:chExt cx="960" cy="0"/>
            </a:xfrm>
          </p:grpSpPr>
          <p:grpSp>
            <p:nvGrpSpPr>
              <p:cNvPr id="1086" name="Group 37"/>
              <p:cNvGrpSpPr>
                <a:grpSpLocks/>
              </p:cNvGrpSpPr>
              <p:nvPr/>
            </p:nvGrpSpPr>
            <p:grpSpPr bwMode="auto">
              <a:xfrm>
                <a:off x="1968" y="3648"/>
                <a:ext cx="960" cy="0"/>
                <a:chOff x="1968" y="3648"/>
                <a:chExt cx="960" cy="0"/>
              </a:xfrm>
            </p:grpSpPr>
            <p:grpSp>
              <p:nvGrpSpPr>
                <p:cNvPr id="1108" name="Group 38"/>
                <p:cNvGrpSpPr>
                  <a:grpSpLocks/>
                </p:cNvGrpSpPr>
                <p:nvPr/>
              </p:nvGrpSpPr>
              <p:grpSpPr bwMode="auto">
                <a:xfrm>
                  <a:off x="1968" y="3648"/>
                  <a:ext cx="960" cy="0"/>
                  <a:chOff x="1968" y="3648"/>
                  <a:chExt cx="960" cy="0"/>
                </a:xfrm>
              </p:grpSpPr>
              <p:sp>
                <p:nvSpPr>
                  <p:cNvPr id="1112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3648"/>
                    <a:ext cx="48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CC00"/>
                    </a:solidFill>
                    <a:round/>
                    <a:headEnd type="none" w="sm" len="sm"/>
                    <a:tailEnd type="triangle" w="sm" len="sm"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1113" name="Line 4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68" y="3648"/>
                    <a:ext cx="48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CC00"/>
                    </a:solidFill>
                    <a:round/>
                    <a:headEnd type="none" w="sm" len="sm"/>
                    <a:tailEnd type="triangle" w="sm" len="sm"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109" name="Group 41"/>
                <p:cNvGrpSpPr>
                  <a:grpSpLocks/>
                </p:cNvGrpSpPr>
                <p:nvPr/>
              </p:nvGrpSpPr>
              <p:grpSpPr bwMode="auto">
                <a:xfrm rot="900000">
                  <a:off x="1968" y="3648"/>
                  <a:ext cx="960" cy="0"/>
                  <a:chOff x="1968" y="3648"/>
                  <a:chExt cx="960" cy="0"/>
                </a:xfrm>
              </p:grpSpPr>
              <p:sp>
                <p:nvSpPr>
                  <p:cNvPr id="1110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3648"/>
                    <a:ext cx="48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CC00"/>
                    </a:solidFill>
                    <a:round/>
                    <a:headEnd type="none" w="sm" len="sm"/>
                    <a:tailEnd type="triangle" w="sm" len="sm"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1111" name="Line 4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68" y="3648"/>
                    <a:ext cx="48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CC00"/>
                    </a:solidFill>
                    <a:round/>
                    <a:headEnd type="none" w="sm" len="sm"/>
                    <a:tailEnd type="triangle" w="sm" len="sm"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1087" name="Group 44"/>
              <p:cNvGrpSpPr>
                <a:grpSpLocks/>
              </p:cNvGrpSpPr>
              <p:nvPr/>
            </p:nvGrpSpPr>
            <p:grpSpPr bwMode="auto">
              <a:xfrm rot="1800000">
                <a:off x="1968" y="3648"/>
                <a:ext cx="960" cy="0"/>
                <a:chOff x="1968" y="3648"/>
                <a:chExt cx="960" cy="0"/>
              </a:xfrm>
            </p:grpSpPr>
            <p:grpSp>
              <p:nvGrpSpPr>
                <p:cNvPr id="1102" name="Group 45"/>
                <p:cNvGrpSpPr>
                  <a:grpSpLocks/>
                </p:cNvGrpSpPr>
                <p:nvPr/>
              </p:nvGrpSpPr>
              <p:grpSpPr bwMode="auto">
                <a:xfrm>
                  <a:off x="1968" y="3648"/>
                  <a:ext cx="960" cy="0"/>
                  <a:chOff x="1968" y="3648"/>
                  <a:chExt cx="960" cy="0"/>
                </a:xfrm>
              </p:grpSpPr>
              <p:sp>
                <p:nvSpPr>
                  <p:cNvPr id="1106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3648"/>
                    <a:ext cx="48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CC00"/>
                    </a:solidFill>
                    <a:round/>
                    <a:headEnd type="none" w="sm" len="sm"/>
                    <a:tailEnd type="triangle" w="sm" len="sm"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1107" name="Line 4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68" y="3648"/>
                    <a:ext cx="48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CC00"/>
                    </a:solidFill>
                    <a:round/>
                    <a:headEnd type="none" w="sm" len="sm"/>
                    <a:tailEnd type="triangle" w="sm" len="sm"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103" name="Group 48"/>
                <p:cNvGrpSpPr>
                  <a:grpSpLocks/>
                </p:cNvGrpSpPr>
                <p:nvPr/>
              </p:nvGrpSpPr>
              <p:grpSpPr bwMode="auto">
                <a:xfrm rot="900000">
                  <a:off x="1968" y="3648"/>
                  <a:ext cx="960" cy="0"/>
                  <a:chOff x="1968" y="3648"/>
                  <a:chExt cx="960" cy="0"/>
                </a:xfrm>
              </p:grpSpPr>
              <p:sp>
                <p:nvSpPr>
                  <p:cNvPr id="1104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3648"/>
                    <a:ext cx="48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CC00"/>
                    </a:solidFill>
                    <a:round/>
                    <a:headEnd type="none" w="sm" len="sm"/>
                    <a:tailEnd type="triangle" w="sm" len="sm"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1105" name="Line 5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68" y="3648"/>
                    <a:ext cx="48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CC00"/>
                    </a:solidFill>
                    <a:round/>
                    <a:headEnd type="none" w="sm" len="sm"/>
                    <a:tailEnd type="triangle" w="sm" len="sm"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1088" name="Group 51"/>
              <p:cNvGrpSpPr>
                <a:grpSpLocks/>
              </p:cNvGrpSpPr>
              <p:nvPr/>
            </p:nvGrpSpPr>
            <p:grpSpPr bwMode="auto">
              <a:xfrm>
                <a:off x="1968" y="3648"/>
                <a:ext cx="960" cy="0"/>
                <a:chOff x="1968" y="3648"/>
                <a:chExt cx="960" cy="0"/>
              </a:xfrm>
            </p:grpSpPr>
            <p:grpSp>
              <p:nvGrpSpPr>
                <p:cNvPr id="1096" name="Group 52"/>
                <p:cNvGrpSpPr>
                  <a:grpSpLocks/>
                </p:cNvGrpSpPr>
                <p:nvPr/>
              </p:nvGrpSpPr>
              <p:grpSpPr bwMode="auto">
                <a:xfrm>
                  <a:off x="1968" y="3648"/>
                  <a:ext cx="960" cy="0"/>
                  <a:chOff x="1968" y="3648"/>
                  <a:chExt cx="960" cy="0"/>
                </a:xfrm>
              </p:grpSpPr>
              <p:sp>
                <p:nvSpPr>
                  <p:cNvPr id="1100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3648"/>
                    <a:ext cx="48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CC00"/>
                    </a:solidFill>
                    <a:round/>
                    <a:headEnd type="none" w="sm" len="sm"/>
                    <a:tailEnd type="triangle" w="sm" len="sm"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1101" name="Line 5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68" y="3648"/>
                    <a:ext cx="48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CC00"/>
                    </a:solidFill>
                    <a:round/>
                    <a:headEnd type="none" w="sm" len="sm"/>
                    <a:tailEnd type="triangle" w="sm" len="sm"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097" name="Group 55"/>
                <p:cNvGrpSpPr>
                  <a:grpSpLocks/>
                </p:cNvGrpSpPr>
                <p:nvPr/>
              </p:nvGrpSpPr>
              <p:grpSpPr bwMode="auto">
                <a:xfrm rot="900000">
                  <a:off x="1968" y="3648"/>
                  <a:ext cx="960" cy="0"/>
                  <a:chOff x="1968" y="3648"/>
                  <a:chExt cx="960" cy="0"/>
                </a:xfrm>
              </p:grpSpPr>
              <p:sp>
                <p:nvSpPr>
                  <p:cNvPr id="1098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3648"/>
                    <a:ext cx="48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CC00"/>
                    </a:solidFill>
                    <a:round/>
                    <a:headEnd type="none" w="sm" len="sm"/>
                    <a:tailEnd type="triangle" w="sm" len="sm"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1099" name="Line 5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68" y="3648"/>
                    <a:ext cx="48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CC00"/>
                    </a:solidFill>
                    <a:round/>
                    <a:headEnd type="none" w="sm" len="sm"/>
                    <a:tailEnd type="triangle" w="sm" len="sm"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1089" name="Group 58"/>
              <p:cNvGrpSpPr>
                <a:grpSpLocks/>
              </p:cNvGrpSpPr>
              <p:nvPr/>
            </p:nvGrpSpPr>
            <p:grpSpPr bwMode="auto">
              <a:xfrm rot="1800000">
                <a:off x="1968" y="3648"/>
                <a:ext cx="960" cy="0"/>
                <a:chOff x="1968" y="3648"/>
                <a:chExt cx="960" cy="0"/>
              </a:xfrm>
            </p:grpSpPr>
            <p:grpSp>
              <p:nvGrpSpPr>
                <p:cNvPr id="1090" name="Group 59"/>
                <p:cNvGrpSpPr>
                  <a:grpSpLocks/>
                </p:cNvGrpSpPr>
                <p:nvPr/>
              </p:nvGrpSpPr>
              <p:grpSpPr bwMode="auto">
                <a:xfrm>
                  <a:off x="1968" y="3648"/>
                  <a:ext cx="960" cy="0"/>
                  <a:chOff x="1968" y="3648"/>
                  <a:chExt cx="960" cy="0"/>
                </a:xfrm>
              </p:grpSpPr>
              <p:sp>
                <p:nvSpPr>
                  <p:cNvPr id="1094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3648"/>
                    <a:ext cx="48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CC00"/>
                    </a:solidFill>
                    <a:round/>
                    <a:headEnd type="none" w="sm" len="sm"/>
                    <a:tailEnd type="triangle" w="sm" len="sm"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1095" name="Line 6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68" y="3648"/>
                    <a:ext cx="48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CC00"/>
                    </a:solidFill>
                    <a:round/>
                    <a:headEnd type="none" w="sm" len="sm"/>
                    <a:tailEnd type="triangle" w="sm" len="sm"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091" name="Group 62"/>
                <p:cNvGrpSpPr>
                  <a:grpSpLocks/>
                </p:cNvGrpSpPr>
                <p:nvPr/>
              </p:nvGrpSpPr>
              <p:grpSpPr bwMode="auto">
                <a:xfrm rot="900000">
                  <a:off x="1968" y="3648"/>
                  <a:ext cx="960" cy="0"/>
                  <a:chOff x="1968" y="3648"/>
                  <a:chExt cx="960" cy="0"/>
                </a:xfrm>
              </p:grpSpPr>
              <p:sp>
                <p:nvSpPr>
                  <p:cNvPr id="1092" name="Line 63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3648"/>
                    <a:ext cx="48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CC00"/>
                    </a:solidFill>
                    <a:round/>
                    <a:headEnd type="none" w="sm" len="sm"/>
                    <a:tailEnd type="triangle" w="sm" len="sm"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1093" name="Line 6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68" y="3648"/>
                    <a:ext cx="48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CC00"/>
                    </a:solidFill>
                    <a:round/>
                    <a:headEnd type="none" w="sm" len="sm"/>
                    <a:tailEnd type="triangle" w="sm" len="sm"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1057" name="Group 65"/>
            <p:cNvGrpSpPr>
              <a:grpSpLocks/>
            </p:cNvGrpSpPr>
            <p:nvPr/>
          </p:nvGrpSpPr>
          <p:grpSpPr bwMode="auto">
            <a:xfrm rot="7200000">
              <a:off x="1968" y="3648"/>
              <a:ext cx="960" cy="0"/>
              <a:chOff x="1968" y="3648"/>
              <a:chExt cx="960" cy="0"/>
            </a:xfrm>
          </p:grpSpPr>
          <p:grpSp>
            <p:nvGrpSpPr>
              <p:cNvPr id="1058" name="Group 66"/>
              <p:cNvGrpSpPr>
                <a:grpSpLocks/>
              </p:cNvGrpSpPr>
              <p:nvPr/>
            </p:nvGrpSpPr>
            <p:grpSpPr bwMode="auto">
              <a:xfrm>
                <a:off x="1968" y="3648"/>
                <a:ext cx="960" cy="0"/>
                <a:chOff x="1968" y="3648"/>
                <a:chExt cx="960" cy="0"/>
              </a:xfrm>
            </p:grpSpPr>
            <p:grpSp>
              <p:nvGrpSpPr>
                <p:cNvPr id="1080" name="Group 67"/>
                <p:cNvGrpSpPr>
                  <a:grpSpLocks/>
                </p:cNvGrpSpPr>
                <p:nvPr/>
              </p:nvGrpSpPr>
              <p:grpSpPr bwMode="auto">
                <a:xfrm>
                  <a:off x="1968" y="3648"/>
                  <a:ext cx="960" cy="0"/>
                  <a:chOff x="1968" y="3648"/>
                  <a:chExt cx="960" cy="0"/>
                </a:xfrm>
              </p:grpSpPr>
              <p:sp>
                <p:nvSpPr>
                  <p:cNvPr id="1084" name="Line 68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3648"/>
                    <a:ext cx="48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CC00"/>
                    </a:solidFill>
                    <a:round/>
                    <a:headEnd type="none" w="sm" len="sm"/>
                    <a:tailEnd type="triangle" w="sm" len="sm"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1085" name="Line 6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68" y="3648"/>
                    <a:ext cx="48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CC00"/>
                    </a:solidFill>
                    <a:round/>
                    <a:headEnd type="none" w="sm" len="sm"/>
                    <a:tailEnd type="triangle" w="sm" len="sm"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081" name="Group 70"/>
                <p:cNvGrpSpPr>
                  <a:grpSpLocks/>
                </p:cNvGrpSpPr>
                <p:nvPr/>
              </p:nvGrpSpPr>
              <p:grpSpPr bwMode="auto">
                <a:xfrm rot="900000">
                  <a:off x="1968" y="3648"/>
                  <a:ext cx="960" cy="0"/>
                  <a:chOff x="1968" y="3648"/>
                  <a:chExt cx="960" cy="0"/>
                </a:xfrm>
              </p:grpSpPr>
              <p:sp>
                <p:nvSpPr>
                  <p:cNvPr id="1082" name="Line 71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3648"/>
                    <a:ext cx="48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CC00"/>
                    </a:solidFill>
                    <a:round/>
                    <a:headEnd type="none" w="sm" len="sm"/>
                    <a:tailEnd type="triangle" w="sm" len="sm"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1083" name="Line 7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68" y="3648"/>
                    <a:ext cx="48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CC00"/>
                    </a:solidFill>
                    <a:round/>
                    <a:headEnd type="none" w="sm" len="sm"/>
                    <a:tailEnd type="triangle" w="sm" len="sm"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1059" name="Group 73"/>
              <p:cNvGrpSpPr>
                <a:grpSpLocks/>
              </p:cNvGrpSpPr>
              <p:nvPr/>
            </p:nvGrpSpPr>
            <p:grpSpPr bwMode="auto">
              <a:xfrm rot="1800000">
                <a:off x="1968" y="3648"/>
                <a:ext cx="960" cy="0"/>
                <a:chOff x="1968" y="3648"/>
                <a:chExt cx="960" cy="0"/>
              </a:xfrm>
            </p:grpSpPr>
            <p:grpSp>
              <p:nvGrpSpPr>
                <p:cNvPr id="1074" name="Group 74"/>
                <p:cNvGrpSpPr>
                  <a:grpSpLocks/>
                </p:cNvGrpSpPr>
                <p:nvPr/>
              </p:nvGrpSpPr>
              <p:grpSpPr bwMode="auto">
                <a:xfrm>
                  <a:off x="1968" y="3648"/>
                  <a:ext cx="960" cy="0"/>
                  <a:chOff x="1968" y="3648"/>
                  <a:chExt cx="960" cy="0"/>
                </a:xfrm>
              </p:grpSpPr>
              <p:sp>
                <p:nvSpPr>
                  <p:cNvPr id="1078" name="Line 75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3648"/>
                    <a:ext cx="48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CC00"/>
                    </a:solidFill>
                    <a:round/>
                    <a:headEnd type="none" w="sm" len="sm"/>
                    <a:tailEnd type="triangle" w="sm" len="sm"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1079" name="Line 7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68" y="3648"/>
                    <a:ext cx="48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CC00"/>
                    </a:solidFill>
                    <a:round/>
                    <a:headEnd type="none" w="sm" len="sm"/>
                    <a:tailEnd type="triangle" w="sm" len="sm"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075" name="Group 77"/>
                <p:cNvGrpSpPr>
                  <a:grpSpLocks/>
                </p:cNvGrpSpPr>
                <p:nvPr/>
              </p:nvGrpSpPr>
              <p:grpSpPr bwMode="auto">
                <a:xfrm rot="900000">
                  <a:off x="1968" y="3648"/>
                  <a:ext cx="960" cy="0"/>
                  <a:chOff x="1968" y="3648"/>
                  <a:chExt cx="960" cy="0"/>
                </a:xfrm>
              </p:grpSpPr>
              <p:sp>
                <p:nvSpPr>
                  <p:cNvPr id="1076" name="Line 78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3648"/>
                    <a:ext cx="48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CC00"/>
                    </a:solidFill>
                    <a:round/>
                    <a:headEnd type="none" w="sm" len="sm"/>
                    <a:tailEnd type="triangle" w="sm" len="sm"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1077" name="Line 7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68" y="3648"/>
                    <a:ext cx="48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CC00"/>
                    </a:solidFill>
                    <a:round/>
                    <a:headEnd type="none" w="sm" len="sm"/>
                    <a:tailEnd type="triangle" w="sm" len="sm"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1060" name="Group 80"/>
              <p:cNvGrpSpPr>
                <a:grpSpLocks/>
              </p:cNvGrpSpPr>
              <p:nvPr/>
            </p:nvGrpSpPr>
            <p:grpSpPr bwMode="auto">
              <a:xfrm>
                <a:off x="1968" y="3648"/>
                <a:ext cx="960" cy="0"/>
                <a:chOff x="1968" y="3648"/>
                <a:chExt cx="960" cy="0"/>
              </a:xfrm>
            </p:grpSpPr>
            <p:grpSp>
              <p:nvGrpSpPr>
                <p:cNvPr id="1068" name="Group 81"/>
                <p:cNvGrpSpPr>
                  <a:grpSpLocks/>
                </p:cNvGrpSpPr>
                <p:nvPr/>
              </p:nvGrpSpPr>
              <p:grpSpPr bwMode="auto">
                <a:xfrm>
                  <a:off x="1968" y="3648"/>
                  <a:ext cx="960" cy="0"/>
                  <a:chOff x="1968" y="3648"/>
                  <a:chExt cx="960" cy="0"/>
                </a:xfrm>
              </p:grpSpPr>
              <p:sp>
                <p:nvSpPr>
                  <p:cNvPr id="1072" name="Line 82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3648"/>
                    <a:ext cx="48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CC00"/>
                    </a:solidFill>
                    <a:round/>
                    <a:headEnd type="none" w="sm" len="sm"/>
                    <a:tailEnd type="triangle" w="sm" len="sm"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1073" name="Line 8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68" y="3648"/>
                    <a:ext cx="48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CC00"/>
                    </a:solidFill>
                    <a:round/>
                    <a:headEnd type="none" w="sm" len="sm"/>
                    <a:tailEnd type="triangle" w="sm" len="sm"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069" name="Group 84"/>
                <p:cNvGrpSpPr>
                  <a:grpSpLocks/>
                </p:cNvGrpSpPr>
                <p:nvPr/>
              </p:nvGrpSpPr>
              <p:grpSpPr bwMode="auto">
                <a:xfrm rot="900000">
                  <a:off x="1968" y="3648"/>
                  <a:ext cx="960" cy="0"/>
                  <a:chOff x="1968" y="3648"/>
                  <a:chExt cx="960" cy="0"/>
                </a:xfrm>
              </p:grpSpPr>
              <p:sp>
                <p:nvSpPr>
                  <p:cNvPr id="1070" name="Line 85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3648"/>
                    <a:ext cx="48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CC00"/>
                    </a:solidFill>
                    <a:round/>
                    <a:headEnd type="none" w="sm" len="sm"/>
                    <a:tailEnd type="triangle" w="sm" len="sm"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1071" name="Line 8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68" y="3648"/>
                    <a:ext cx="48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CC00"/>
                    </a:solidFill>
                    <a:round/>
                    <a:headEnd type="none" w="sm" len="sm"/>
                    <a:tailEnd type="triangle" w="sm" len="sm"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1061" name="Group 87"/>
              <p:cNvGrpSpPr>
                <a:grpSpLocks/>
              </p:cNvGrpSpPr>
              <p:nvPr/>
            </p:nvGrpSpPr>
            <p:grpSpPr bwMode="auto">
              <a:xfrm rot="1800000">
                <a:off x="1968" y="3648"/>
                <a:ext cx="960" cy="0"/>
                <a:chOff x="1968" y="3648"/>
                <a:chExt cx="960" cy="0"/>
              </a:xfrm>
            </p:grpSpPr>
            <p:grpSp>
              <p:nvGrpSpPr>
                <p:cNvPr id="1062" name="Group 88"/>
                <p:cNvGrpSpPr>
                  <a:grpSpLocks/>
                </p:cNvGrpSpPr>
                <p:nvPr/>
              </p:nvGrpSpPr>
              <p:grpSpPr bwMode="auto">
                <a:xfrm>
                  <a:off x="1968" y="3648"/>
                  <a:ext cx="960" cy="0"/>
                  <a:chOff x="1968" y="3648"/>
                  <a:chExt cx="960" cy="0"/>
                </a:xfrm>
              </p:grpSpPr>
              <p:sp>
                <p:nvSpPr>
                  <p:cNvPr id="1066" name="Line 89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3648"/>
                    <a:ext cx="48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CC00"/>
                    </a:solidFill>
                    <a:round/>
                    <a:headEnd type="none" w="sm" len="sm"/>
                    <a:tailEnd type="triangle" w="sm" len="sm"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1067" name="Line 9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68" y="3648"/>
                    <a:ext cx="48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CC00"/>
                    </a:solidFill>
                    <a:round/>
                    <a:headEnd type="none" w="sm" len="sm"/>
                    <a:tailEnd type="triangle" w="sm" len="sm"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063" name="Group 91"/>
                <p:cNvGrpSpPr>
                  <a:grpSpLocks/>
                </p:cNvGrpSpPr>
                <p:nvPr/>
              </p:nvGrpSpPr>
              <p:grpSpPr bwMode="auto">
                <a:xfrm rot="900000">
                  <a:off x="1968" y="3648"/>
                  <a:ext cx="960" cy="0"/>
                  <a:chOff x="1968" y="3648"/>
                  <a:chExt cx="960" cy="0"/>
                </a:xfrm>
              </p:grpSpPr>
              <p:sp>
                <p:nvSpPr>
                  <p:cNvPr id="1064" name="Line 92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3648"/>
                    <a:ext cx="48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CC00"/>
                    </a:solidFill>
                    <a:round/>
                    <a:headEnd type="none" w="sm" len="sm"/>
                    <a:tailEnd type="triangle" w="sm" len="sm"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1065" name="Line 9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68" y="3648"/>
                    <a:ext cx="48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CC00"/>
                    </a:solidFill>
                    <a:round/>
                    <a:headEnd type="none" w="sm" len="sm"/>
                    <a:tailEnd type="triangle" w="sm" len="sm"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</p:grpSp>
        </p:grpSp>
      </p:grpSp>
      <p:sp>
        <p:nvSpPr>
          <p:cNvPr id="1029" name="Arc 94"/>
          <p:cNvSpPr>
            <a:spLocks/>
          </p:cNvSpPr>
          <p:nvPr/>
        </p:nvSpPr>
        <p:spPr bwMode="auto">
          <a:xfrm>
            <a:off x="2836781" y="2751805"/>
            <a:ext cx="196768" cy="428269"/>
          </a:xfrm>
          <a:custGeom>
            <a:avLst/>
            <a:gdLst>
              <a:gd name="T0" fmla="*/ 0 w 21600"/>
              <a:gd name="T1" fmla="*/ 0 h 21600"/>
              <a:gd name="T2" fmla="*/ 5393267 w 21600"/>
              <a:gd name="T3" fmla="*/ 96617655 h 21600"/>
              <a:gd name="T4" fmla="*/ 0 w 21600"/>
              <a:gd name="T5" fmla="*/ 96617655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30" name="Line 95"/>
          <p:cNvSpPr>
            <a:spLocks noChangeShapeType="1"/>
          </p:cNvSpPr>
          <p:nvPr/>
        </p:nvSpPr>
        <p:spPr bwMode="auto">
          <a:xfrm>
            <a:off x="2738855" y="2834523"/>
            <a:ext cx="0" cy="395326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31" name="Rectangle 96"/>
          <p:cNvSpPr>
            <a:spLocks noChangeArrowheads="1"/>
          </p:cNvSpPr>
          <p:nvPr/>
        </p:nvSpPr>
        <p:spPr bwMode="auto">
          <a:xfrm>
            <a:off x="2365453" y="1807755"/>
            <a:ext cx="824594" cy="1216764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32" name="Text Box 97"/>
          <p:cNvSpPr txBox="1">
            <a:spLocks noChangeArrowheads="1"/>
          </p:cNvSpPr>
          <p:nvPr/>
        </p:nvSpPr>
        <p:spPr bwMode="auto">
          <a:xfrm>
            <a:off x="2508277" y="3092839"/>
            <a:ext cx="241013" cy="23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aseline="0" dirty="0">
                <a:solidFill>
                  <a:srgbClr val="FF0000"/>
                </a:solidFill>
                <a:latin typeface="Arial" charset="0"/>
              </a:rPr>
              <a:t>+</a:t>
            </a:r>
          </a:p>
        </p:txBody>
      </p:sp>
      <p:sp>
        <p:nvSpPr>
          <p:cNvPr id="1053" name="Text Box 99"/>
          <p:cNvSpPr txBox="1">
            <a:spLocks noChangeArrowheads="1"/>
          </p:cNvSpPr>
          <p:nvPr/>
        </p:nvSpPr>
        <p:spPr bwMode="auto">
          <a:xfrm>
            <a:off x="3036585" y="3068645"/>
            <a:ext cx="235944" cy="23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aseline="0" dirty="0">
                <a:latin typeface="Arial" charset="0"/>
              </a:rPr>
              <a:t>–</a:t>
            </a:r>
          </a:p>
        </p:txBody>
      </p:sp>
      <p:sp>
        <p:nvSpPr>
          <p:cNvPr id="1034" name="Freeform 101"/>
          <p:cNvSpPr>
            <a:spLocks/>
          </p:cNvSpPr>
          <p:nvPr/>
        </p:nvSpPr>
        <p:spPr bwMode="auto">
          <a:xfrm>
            <a:off x="2562220" y="3326798"/>
            <a:ext cx="667181" cy="150094"/>
          </a:xfrm>
          <a:custGeom>
            <a:avLst/>
            <a:gdLst>
              <a:gd name="T0" fmla="*/ 0 w 1200"/>
              <a:gd name="T1" fmla="*/ 357187 h 384"/>
              <a:gd name="T2" fmla="*/ 138875 w 1200"/>
              <a:gd name="T3" fmla="*/ 357187 h 384"/>
              <a:gd name="T4" fmla="*/ 138875 w 1200"/>
              <a:gd name="T5" fmla="*/ 0 h 384"/>
              <a:gd name="T6" fmla="*/ 277749 w 1200"/>
              <a:gd name="T7" fmla="*/ 0 h 384"/>
              <a:gd name="T8" fmla="*/ 277749 w 1200"/>
              <a:gd name="T9" fmla="*/ 357187 h 384"/>
              <a:gd name="T10" fmla="*/ 555498 w 1200"/>
              <a:gd name="T11" fmla="*/ 357187 h 384"/>
              <a:gd name="T12" fmla="*/ 555498 w 1200"/>
              <a:gd name="T13" fmla="*/ 0 h 384"/>
              <a:gd name="T14" fmla="*/ 694373 w 1200"/>
              <a:gd name="T15" fmla="*/ 0 h 384"/>
              <a:gd name="T16" fmla="*/ 694373 w 1200"/>
              <a:gd name="T17" fmla="*/ 357187 h 384"/>
              <a:gd name="T18" fmla="*/ 833247 w 1200"/>
              <a:gd name="T19" fmla="*/ 357187 h 384"/>
              <a:gd name="T20" fmla="*/ 833247 w 1200"/>
              <a:gd name="T21" fmla="*/ 0 h 384"/>
              <a:gd name="T22" fmla="*/ 972122 w 1200"/>
              <a:gd name="T23" fmla="*/ 0 h 384"/>
              <a:gd name="T24" fmla="*/ 972122 w 1200"/>
              <a:gd name="T25" fmla="*/ 357187 h 384"/>
              <a:gd name="T26" fmla="*/ 1157288 w 1200"/>
              <a:gd name="T27" fmla="*/ 357187 h 38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00"/>
              <a:gd name="T43" fmla="*/ 0 h 384"/>
              <a:gd name="T44" fmla="*/ 1200 w 1200"/>
              <a:gd name="T45" fmla="*/ 384 h 38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00" h="384">
                <a:moveTo>
                  <a:pt x="0" y="384"/>
                </a:moveTo>
                <a:lnTo>
                  <a:pt x="144" y="384"/>
                </a:lnTo>
                <a:lnTo>
                  <a:pt x="144" y="0"/>
                </a:lnTo>
                <a:lnTo>
                  <a:pt x="288" y="0"/>
                </a:lnTo>
                <a:lnTo>
                  <a:pt x="288" y="384"/>
                </a:lnTo>
                <a:lnTo>
                  <a:pt x="576" y="384"/>
                </a:lnTo>
                <a:lnTo>
                  <a:pt x="576" y="0"/>
                </a:lnTo>
                <a:lnTo>
                  <a:pt x="720" y="0"/>
                </a:lnTo>
                <a:lnTo>
                  <a:pt x="720" y="384"/>
                </a:lnTo>
                <a:lnTo>
                  <a:pt x="864" y="384"/>
                </a:lnTo>
                <a:lnTo>
                  <a:pt x="864" y="0"/>
                </a:lnTo>
                <a:lnTo>
                  <a:pt x="1008" y="0"/>
                </a:lnTo>
                <a:lnTo>
                  <a:pt x="1008" y="384"/>
                </a:lnTo>
                <a:lnTo>
                  <a:pt x="1200" y="384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35" name="Text Box 102"/>
          <p:cNvSpPr txBox="1">
            <a:spLocks noChangeArrowheads="1"/>
          </p:cNvSpPr>
          <p:nvPr/>
        </p:nvSpPr>
        <p:spPr bwMode="auto">
          <a:xfrm>
            <a:off x="2390337" y="1813576"/>
            <a:ext cx="783978" cy="25348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 b="0" baseline="0" dirty="0" err="1">
                <a:latin typeface="Arial" charset="0"/>
              </a:rPr>
              <a:t>Emetteur</a:t>
            </a:r>
            <a:endParaRPr lang="en-US" sz="1200" b="0" baseline="0" dirty="0">
              <a:latin typeface="Arial" charset="0"/>
            </a:endParaRPr>
          </a:p>
        </p:txBody>
      </p:sp>
      <p:graphicFrame>
        <p:nvGraphicFramePr>
          <p:cNvPr id="1026" name="Object 103"/>
          <p:cNvGraphicFramePr>
            <a:graphicFrameLocks noChangeAspect="1"/>
          </p:cNvGraphicFramePr>
          <p:nvPr/>
        </p:nvGraphicFramePr>
        <p:xfrm>
          <a:off x="2568627" y="2270169"/>
          <a:ext cx="366080" cy="462958"/>
        </p:xfrm>
        <a:graphic>
          <a:graphicData uri="http://schemas.openxmlformats.org/presentationml/2006/ole">
            <p:oleObj spid="_x0000_s1026" name="Clip" r:id="rId3" imgW="2478240" imgH="4461120" progId="">
              <p:embed/>
            </p:oleObj>
          </a:graphicData>
        </a:graphic>
      </p:graphicFrame>
      <p:sp>
        <p:nvSpPr>
          <p:cNvPr id="21608" name="Line 104"/>
          <p:cNvSpPr>
            <a:spLocks noChangeShapeType="1"/>
          </p:cNvSpPr>
          <p:nvPr/>
        </p:nvSpPr>
        <p:spPr bwMode="auto">
          <a:xfrm>
            <a:off x="4765107" y="2444945"/>
            <a:ext cx="1234604" cy="0"/>
          </a:xfrm>
          <a:prstGeom prst="line">
            <a:avLst/>
          </a:prstGeom>
          <a:noFill/>
          <a:ln w="38100">
            <a:solidFill>
              <a:srgbClr val="FF6541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941C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1609" name="Oval 105"/>
          <p:cNvSpPr>
            <a:spLocks noChangeArrowheads="1"/>
          </p:cNvSpPr>
          <p:nvPr/>
        </p:nvSpPr>
        <p:spPr bwMode="auto">
          <a:xfrm>
            <a:off x="4210495" y="2450281"/>
            <a:ext cx="768354" cy="673651"/>
          </a:xfrm>
          <a:prstGeom prst="ellipse">
            <a:avLst/>
          </a:prstGeom>
          <a:noFill/>
          <a:ln w="38100">
            <a:solidFill>
              <a:srgbClr val="FF6541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941C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1610" name="Line 106"/>
          <p:cNvSpPr>
            <a:spLocks noChangeShapeType="1"/>
          </p:cNvSpPr>
          <p:nvPr/>
        </p:nvSpPr>
        <p:spPr bwMode="auto">
          <a:xfrm>
            <a:off x="4283712" y="2444945"/>
            <a:ext cx="483226" cy="0"/>
          </a:xfrm>
          <a:prstGeom prst="line">
            <a:avLst/>
          </a:prstGeom>
          <a:noFill/>
          <a:ln w="38100">
            <a:solidFill>
              <a:srgbClr val="FF6541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941C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1611" name="Oval 107"/>
          <p:cNvSpPr>
            <a:spLocks noChangeArrowheads="1"/>
          </p:cNvSpPr>
          <p:nvPr/>
        </p:nvSpPr>
        <p:spPr bwMode="auto">
          <a:xfrm>
            <a:off x="3971187" y="2444945"/>
            <a:ext cx="768354" cy="672423"/>
          </a:xfrm>
          <a:prstGeom prst="ellipse">
            <a:avLst/>
          </a:prstGeom>
          <a:noFill/>
          <a:ln w="38100">
            <a:solidFill>
              <a:srgbClr val="FF6541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941C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1612" name="Line 108"/>
          <p:cNvSpPr>
            <a:spLocks noChangeShapeType="1"/>
          </p:cNvSpPr>
          <p:nvPr/>
        </p:nvSpPr>
        <p:spPr bwMode="auto">
          <a:xfrm>
            <a:off x="3178150" y="2444945"/>
            <a:ext cx="1149491" cy="0"/>
          </a:xfrm>
          <a:prstGeom prst="line">
            <a:avLst/>
          </a:prstGeom>
          <a:noFill/>
          <a:ln w="38100">
            <a:solidFill>
              <a:srgbClr val="FF6541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941C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041" name="Freeform 109"/>
          <p:cNvSpPr>
            <a:spLocks/>
          </p:cNvSpPr>
          <p:nvPr/>
        </p:nvSpPr>
        <p:spPr bwMode="auto">
          <a:xfrm>
            <a:off x="3427085" y="2092724"/>
            <a:ext cx="746803" cy="294852"/>
          </a:xfrm>
          <a:custGeom>
            <a:avLst/>
            <a:gdLst>
              <a:gd name="T0" fmla="*/ 0 w 1200"/>
              <a:gd name="T1" fmla="*/ 701675 h 384"/>
              <a:gd name="T2" fmla="*/ 155448 w 1200"/>
              <a:gd name="T3" fmla="*/ 701675 h 384"/>
              <a:gd name="T4" fmla="*/ 155448 w 1200"/>
              <a:gd name="T5" fmla="*/ 0 h 384"/>
              <a:gd name="T6" fmla="*/ 310896 w 1200"/>
              <a:gd name="T7" fmla="*/ 0 h 384"/>
              <a:gd name="T8" fmla="*/ 310896 w 1200"/>
              <a:gd name="T9" fmla="*/ 701675 h 384"/>
              <a:gd name="T10" fmla="*/ 621792 w 1200"/>
              <a:gd name="T11" fmla="*/ 701675 h 384"/>
              <a:gd name="T12" fmla="*/ 621792 w 1200"/>
              <a:gd name="T13" fmla="*/ 0 h 384"/>
              <a:gd name="T14" fmla="*/ 777240 w 1200"/>
              <a:gd name="T15" fmla="*/ 0 h 384"/>
              <a:gd name="T16" fmla="*/ 777240 w 1200"/>
              <a:gd name="T17" fmla="*/ 701675 h 384"/>
              <a:gd name="T18" fmla="*/ 932688 w 1200"/>
              <a:gd name="T19" fmla="*/ 701675 h 384"/>
              <a:gd name="T20" fmla="*/ 932688 w 1200"/>
              <a:gd name="T21" fmla="*/ 0 h 384"/>
              <a:gd name="T22" fmla="*/ 1088136 w 1200"/>
              <a:gd name="T23" fmla="*/ 0 h 384"/>
              <a:gd name="T24" fmla="*/ 1088136 w 1200"/>
              <a:gd name="T25" fmla="*/ 701675 h 384"/>
              <a:gd name="T26" fmla="*/ 1295400 w 1200"/>
              <a:gd name="T27" fmla="*/ 701675 h 38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00"/>
              <a:gd name="T43" fmla="*/ 0 h 384"/>
              <a:gd name="T44" fmla="*/ 1200 w 1200"/>
              <a:gd name="T45" fmla="*/ 384 h 38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00" h="384">
                <a:moveTo>
                  <a:pt x="0" y="384"/>
                </a:moveTo>
                <a:lnTo>
                  <a:pt x="144" y="384"/>
                </a:lnTo>
                <a:lnTo>
                  <a:pt x="144" y="0"/>
                </a:lnTo>
                <a:lnTo>
                  <a:pt x="288" y="0"/>
                </a:lnTo>
                <a:lnTo>
                  <a:pt x="288" y="384"/>
                </a:lnTo>
                <a:lnTo>
                  <a:pt x="576" y="384"/>
                </a:lnTo>
                <a:lnTo>
                  <a:pt x="576" y="0"/>
                </a:lnTo>
                <a:lnTo>
                  <a:pt x="720" y="0"/>
                </a:lnTo>
                <a:lnTo>
                  <a:pt x="720" y="384"/>
                </a:lnTo>
                <a:lnTo>
                  <a:pt x="864" y="384"/>
                </a:lnTo>
                <a:lnTo>
                  <a:pt x="864" y="0"/>
                </a:lnTo>
                <a:lnTo>
                  <a:pt x="1008" y="0"/>
                </a:lnTo>
                <a:lnTo>
                  <a:pt x="1008" y="384"/>
                </a:lnTo>
                <a:lnTo>
                  <a:pt x="1200" y="384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43" name="Arc 113"/>
          <p:cNvSpPr>
            <a:spLocks/>
          </p:cNvSpPr>
          <p:nvPr/>
        </p:nvSpPr>
        <p:spPr bwMode="auto">
          <a:xfrm>
            <a:off x="6640351" y="2772485"/>
            <a:ext cx="140026" cy="461213"/>
          </a:xfrm>
          <a:custGeom>
            <a:avLst/>
            <a:gdLst>
              <a:gd name="T0" fmla="*/ 0 w 21600"/>
              <a:gd name="T1" fmla="*/ 0 h 21600"/>
              <a:gd name="T2" fmla="*/ 2731230 w 21600"/>
              <a:gd name="T3" fmla="*/ 131094786 h 21600"/>
              <a:gd name="T4" fmla="*/ 0 w 21600"/>
              <a:gd name="T5" fmla="*/ 13109478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44" name="AutoShape 114"/>
          <p:cNvSpPr>
            <a:spLocks noChangeArrowheads="1"/>
          </p:cNvSpPr>
          <p:nvPr/>
        </p:nvSpPr>
        <p:spPr bwMode="auto">
          <a:xfrm rot="16200000">
            <a:off x="6031644" y="2313977"/>
            <a:ext cx="799169" cy="363334"/>
          </a:xfrm>
          <a:prstGeom prst="parallelogram">
            <a:avLst>
              <a:gd name="adj" fmla="val 82929"/>
            </a:avLst>
          </a:prstGeom>
          <a:solidFill>
            <a:schemeClr val="accent2"/>
          </a:solidFill>
          <a:ln w="9525">
            <a:miter lim="800000"/>
            <a:headEnd/>
            <a:tailEnd/>
          </a:ln>
          <a:scene3d>
            <a:camera prst="legacyPerspectiveTopRight">
              <a:rot lat="0" lon="2700000" rev="0"/>
            </a:camera>
            <a:lightRig rig="legacyNormal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fr-FR"/>
          </a:p>
        </p:txBody>
      </p:sp>
      <p:sp>
        <p:nvSpPr>
          <p:cNvPr id="1045" name="AutoShape 115"/>
          <p:cNvSpPr>
            <a:spLocks noChangeAspect="1" noChangeArrowheads="1"/>
          </p:cNvSpPr>
          <p:nvPr/>
        </p:nvSpPr>
        <p:spPr bwMode="auto">
          <a:xfrm rot="16200000">
            <a:off x="6355832" y="2722365"/>
            <a:ext cx="276174" cy="69555"/>
          </a:xfrm>
          <a:prstGeom prst="parallelogram">
            <a:avLst>
              <a:gd name="adj" fmla="val 20750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46" name="Arc 116"/>
          <p:cNvSpPr>
            <a:spLocks/>
          </p:cNvSpPr>
          <p:nvPr/>
        </p:nvSpPr>
        <p:spPr bwMode="auto">
          <a:xfrm flipH="1">
            <a:off x="6347487" y="2772485"/>
            <a:ext cx="139110" cy="494157"/>
          </a:xfrm>
          <a:custGeom>
            <a:avLst/>
            <a:gdLst>
              <a:gd name="T0" fmla="*/ 0 w 21600"/>
              <a:gd name="T1" fmla="*/ 0 h 21600"/>
              <a:gd name="T2" fmla="*/ 2695634 w 21600"/>
              <a:gd name="T3" fmla="*/ 131094786 h 21600"/>
              <a:gd name="T4" fmla="*/ 0 w 21600"/>
              <a:gd name="T5" fmla="*/ 13109478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47" name="Text Box 117"/>
          <p:cNvSpPr txBox="1">
            <a:spLocks noChangeArrowheads="1"/>
          </p:cNvSpPr>
          <p:nvPr/>
        </p:nvSpPr>
        <p:spPr bwMode="auto">
          <a:xfrm>
            <a:off x="6107424" y="3141429"/>
            <a:ext cx="241013" cy="23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aseline="0" dirty="0">
                <a:solidFill>
                  <a:srgbClr val="FF0000"/>
                </a:solidFill>
                <a:latin typeface="Arial" charset="0"/>
              </a:rPr>
              <a:t>+</a:t>
            </a:r>
          </a:p>
        </p:txBody>
      </p:sp>
      <p:sp>
        <p:nvSpPr>
          <p:cNvPr id="1048" name="Text Box 118"/>
          <p:cNvSpPr txBox="1">
            <a:spLocks noChangeArrowheads="1"/>
          </p:cNvSpPr>
          <p:nvPr/>
        </p:nvSpPr>
        <p:spPr bwMode="auto">
          <a:xfrm>
            <a:off x="6784328" y="3133544"/>
            <a:ext cx="235944" cy="23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aseline="0" dirty="0">
                <a:latin typeface="Arial" charset="0"/>
              </a:rPr>
              <a:t>–</a:t>
            </a:r>
          </a:p>
        </p:txBody>
      </p:sp>
      <p:sp>
        <p:nvSpPr>
          <p:cNvPr id="1049" name="Rectangle 119"/>
          <p:cNvSpPr>
            <a:spLocks noChangeArrowheads="1"/>
          </p:cNvSpPr>
          <p:nvPr/>
        </p:nvSpPr>
        <p:spPr bwMode="auto">
          <a:xfrm>
            <a:off x="6109535" y="1806864"/>
            <a:ext cx="865780" cy="1260124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50" name="Text Box 120"/>
          <p:cNvSpPr txBox="1">
            <a:spLocks noChangeArrowheads="1"/>
          </p:cNvSpPr>
          <p:nvPr/>
        </p:nvSpPr>
        <p:spPr bwMode="auto">
          <a:xfrm>
            <a:off x="6094280" y="1804273"/>
            <a:ext cx="864834" cy="25348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b="0" baseline="0" dirty="0" err="1">
                <a:latin typeface="Arial" charset="0"/>
              </a:rPr>
              <a:t>Récepteur</a:t>
            </a:r>
            <a:endParaRPr lang="en-US" sz="1200" b="0" baseline="0" dirty="0">
              <a:latin typeface="Arial" charset="0"/>
            </a:endParaRPr>
          </a:p>
        </p:txBody>
      </p:sp>
      <p:sp>
        <p:nvSpPr>
          <p:cNvPr id="1051" name="Freeform 121"/>
          <p:cNvSpPr>
            <a:spLocks/>
          </p:cNvSpPr>
          <p:nvPr/>
        </p:nvSpPr>
        <p:spPr bwMode="auto">
          <a:xfrm>
            <a:off x="6233087" y="3334278"/>
            <a:ext cx="693721" cy="166730"/>
          </a:xfrm>
          <a:custGeom>
            <a:avLst/>
            <a:gdLst>
              <a:gd name="T0" fmla="*/ 0 w 1200"/>
              <a:gd name="T1" fmla="*/ 203200 h 384"/>
              <a:gd name="T2" fmla="*/ 144399 w 1200"/>
              <a:gd name="T3" fmla="*/ 203200 h 384"/>
              <a:gd name="T4" fmla="*/ 144399 w 1200"/>
              <a:gd name="T5" fmla="*/ 0 h 384"/>
              <a:gd name="T6" fmla="*/ 288798 w 1200"/>
              <a:gd name="T7" fmla="*/ 0 h 384"/>
              <a:gd name="T8" fmla="*/ 288798 w 1200"/>
              <a:gd name="T9" fmla="*/ 203200 h 384"/>
              <a:gd name="T10" fmla="*/ 577596 w 1200"/>
              <a:gd name="T11" fmla="*/ 203200 h 384"/>
              <a:gd name="T12" fmla="*/ 577596 w 1200"/>
              <a:gd name="T13" fmla="*/ 0 h 384"/>
              <a:gd name="T14" fmla="*/ 721995 w 1200"/>
              <a:gd name="T15" fmla="*/ 0 h 384"/>
              <a:gd name="T16" fmla="*/ 721995 w 1200"/>
              <a:gd name="T17" fmla="*/ 203200 h 384"/>
              <a:gd name="T18" fmla="*/ 866394 w 1200"/>
              <a:gd name="T19" fmla="*/ 203200 h 384"/>
              <a:gd name="T20" fmla="*/ 866394 w 1200"/>
              <a:gd name="T21" fmla="*/ 0 h 384"/>
              <a:gd name="T22" fmla="*/ 1010793 w 1200"/>
              <a:gd name="T23" fmla="*/ 0 h 384"/>
              <a:gd name="T24" fmla="*/ 1010793 w 1200"/>
              <a:gd name="T25" fmla="*/ 203200 h 384"/>
              <a:gd name="T26" fmla="*/ 1203325 w 1200"/>
              <a:gd name="T27" fmla="*/ 203200 h 38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00"/>
              <a:gd name="T43" fmla="*/ 0 h 384"/>
              <a:gd name="T44" fmla="*/ 1200 w 1200"/>
              <a:gd name="T45" fmla="*/ 384 h 38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00" h="384">
                <a:moveTo>
                  <a:pt x="0" y="384"/>
                </a:moveTo>
                <a:lnTo>
                  <a:pt x="144" y="384"/>
                </a:lnTo>
                <a:lnTo>
                  <a:pt x="144" y="0"/>
                </a:lnTo>
                <a:lnTo>
                  <a:pt x="288" y="0"/>
                </a:lnTo>
                <a:lnTo>
                  <a:pt x="288" y="384"/>
                </a:lnTo>
                <a:lnTo>
                  <a:pt x="576" y="384"/>
                </a:lnTo>
                <a:lnTo>
                  <a:pt x="576" y="0"/>
                </a:lnTo>
                <a:lnTo>
                  <a:pt x="720" y="0"/>
                </a:lnTo>
                <a:lnTo>
                  <a:pt x="720" y="384"/>
                </a:lnTo>
                <a:lnTo>
                  <a:pt x="864" y="384"/>
                </a:lnTo>
                <a:lnTo>
                  <a:pt x="864" y="0"/>
                </a:lnTo>
                <a:lnTo>
                  <a:pt x="1008" y="0"/>
                </a:lnTo>
                <a:lnTo>
                  <a:pt x="1008" y="384"/>
                </a:lnTo>
                <a:lnTo>
                  <a:pt x="1200" y="384"/>
                </a:lnTo>
              </a:path>
            </a:pathLst>
          </a:custGeom>
          <a:noFill/>
          <a:ln w="28575" cap="flat" cmpd="sng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21" name="Forme libre 120"/>
          <p:cNvSpPr/>
          <p:nvPr/>
        </p:nvSpPr>
        <p:spPr bwMode="auto">
          <a:xfrm>
            <a:off x="5003109" y="2181674"/>
            <a:ext cx="816694" cy="213323"/>
          </a:xfrm>
          <a:custGeom>
            <a:avLst/>
            <a:gdLst>
              <a:gd name="connsiteX0" fmla="*/ 0 w 3002508"/>
              <a:gd name="connsiteY0" fmla="*/ 1515532 h 1587777"/>
              <a:gd name="connsiteX1" fmla="*/ 109182 w 3002508"/>
              <a:gd name="connsiteY1" fmla="*/ 1529180 h 1587777"/>
              <a:gd name="connsiteX2" fmla="*/ 150126 w 3002508"/>
              <a:gd name="connsiteY2" fmla="*/ 1542827 h 1587777"/>
              <a:gd name="connsiteX3" fmla="*/ 259308 w 3002508"/>
              <a:gd name="connsiteY3" fmla="*/ 1529180 h 1587777"/>
              <a:gd name="connsiteX4" fmla="*/ 286603 w 3002508"/>
              <a:gd name="connsiteY4" fmla="*/ 1488236 h 1587777"/>
              <a:gd name="connsiteX5" fmla="*/ 313899 w 3002508"/>
              <a:gd name="connsiteY5" fmla="*/ 1351759 h 1587777"/>
              <a:gd name="connsiteX6" fmla="*/ 341194 w 3002508"/>
              <a:gd name="connsiteY6" fmla="*/ 1242577 h 1587777"/>
              <a:gd name="connsiteX7" fmla="*/ 382138 w 3002508"/>
              <a:gd name="connsiteY7" fmla="*/ 833144 h 1587777"/>
              <a:gd name="connsiteX8" fmla="*/ 395785 w 3002508"/>
              <a:gd name="connsiteY8" fmla="*/ 737610 h 1587777"/>
              <a:gd name="connsiteX9" fmla="*/ 423081 w 3002508"/>
              <a:gd name="connsiteY9" fmla="*/ 451007 h 1587777"/>
              <a:gd name="connsiteX10" fmla="*/ 436729 w 3002508"/>
              <a:gd name="connsiteY10" fmla="*/ 164404 h 1587777"/>
              <a:gd name="connsiteX11" fmla="*/ 450376 w 3002508"/>
              <a:gd name="connsiteY11" fmla="*/ 123460 h 1587777"/>
              <a:gd name="connsiteX12" fmla="*/ 532263 w 3002508"/>
              <a:gd name="connsiteY12" fmla="*/ 137108 h 1587777"/>
              <a:gd name="connsiteX13" fmla="*/ 573206 w 3002508"/>
              <a:gd name="connsiteY13" fmla="*/ 164404 h 1587777"/>
              <a:gd name="connsiteX14" fmla="*/ 627797 w 3002508"/>
              <a:gd name="connsiteY14" fmla="*/ 109813 h 1587777"/>
              <a:gd name="connsiteX15" fmla="*/ 668741 w 3002508"/>
              <a:gd name="connsiteY15" fmla="*/ 82517 h 1587777"/>
              <a:gd name="connsiteX16" fmla="*/ 736979 w 3002508"/>
              <a:gd name="connsiteY16" fmla="*/ 191699 h 1587777"/>
              <a:gd name="connsiteX17" fmla="*/ 777923 w 3002508"/>
              <a:gd name="connsiteY17" fmla="*/ 273586 h 1587777"/>
              <a:gd name="connsiteX18" fmla="*/ 818866 w 3002508"/>
              <a:gd name="connsiteY18" fmla="*/ 300881 h 1587777"/>
              <a:gd name="connsiteX19" fmla="*/ 832514 w 3002508"/>
              <a:gd name="connsiteY19" fmla="*/ 560189 h 1587777"/>
              <a:gd name="connsiteX20" fmla="*/ 846162 w 3002508"/>
              <a:gd name="connsiteY20" fmla="*/ 683018 h 1587777"/>
              <a:gd name="connsiteX21" fmla="*/ 873457 w 3002508"/>
              <a:gd name="connsiteY21" fmla="*/ 1310815 h 1587777"/>
              <a:gd name="connsiteX22" fmla="*/ 887105 w 3002508"/>
              <a:gd name="connsiteY22" fmla="*/ 1488236 h 1587777"/>
              <a:gd name="connsiteX23" fmla="*/ 928048 w 3002508"/>
              <a:gd name="connsiteY23" fmla="*/ 1501884 h 1587777"/>
              <a:gd name="connsiteX24" fmla="*/ 955344 w 3002508"/>
              <a:gd name="connsiteY24" fmla="*/ 1460941 h 1587777"/>
              <a:gd name="connsiteX25" fmla="*/ 996287 w 3002508"/>
              <a:gd name="connsiteY25" fmla="*/ 1433645 h 1587777"/>
              <a:gd name="connsiteX26" fmla="*/ 1023582 w 3002508"/>
              <a:gd name="connsiteY26" fmla="*/ 1474589 h 1587777"/>
              <a:gd name="connsiteX27" fmla="*/ 1037230 w 3002508"/>
              <a:gd name="connsiteY27" fmla="*/ 1515532 h 1587777"/>
              <a:gd name="connsiteX28" fmla="*/ 1078173 w 3002508"/>
              <a:gd name="connsiteY28" fmla="*/ 1501884 h 1587777"/>
              <a:gd name="connsiteX29" fmla="*/ 1146412 w 3002508"/>
              <a:gd name="connsiteY29" fmla="*/ 1515532 h 1587777"/>
              <a:gd name="connsiteX30" fmla="*/ 1187356 w 3002508"/>
              <a:gd name="connsiteY30" fmla="*/ 1529180 h 1587777"/>
              <a:gd name="connsiteX31" fmla="*/ 1364776 w 3002508"/>
              <a:gd name="connsiteY31" fmla="*/ 1542827 h 1587777"/>
              <a:gd name="connsiteX32" fmla="*/ 1323833 w 3002508"/>
              <a:gd name="connsiteY32" fmla="*/ 1460941 h 1587777"/>
              <a:gd name="connsiteX33" fmla="*/ 1351129 w 3002508"/>
              <a:gd name="connsiteY33" fmla="*/ 1379054 h 1587777"/>
              <a:gd name="connsiteX34" fmla="*/ 1378424 w 3002508"/>
              <a:gd name="connsiteY34" fmla="*/ 1297168 h 1587777"/>
              <a:gd name="connsiteX35" fmla="*/ 1419367 w 3002508"/>
              <a:gd name="connsiteY35" fmla="*/ 1269872 h 1587777"/>
              <a:gd name="connsiteX36" fmla="*/ 1446663 w 3002508"/>
              <a:gd name="connsiteY36" fmla="*/ 355472 h 1587777"/>
              <a:gd name="connsiteX37" fmla="*/ 1473959 w 3002508"/>
              <a:gd name="connsiteY37" fmla="*/ 273586 h 1587777"/>
              <a:gd name="connsiteX38" fmla="*/ 1501254 w 3002508"/>
              <a:gd name="connsiteY38" fmla="*/ 164404 h 1587777"/>
              <a:gd name="connsiteX39" fmla="*/ 1624084 w 3002508"/>
              <a:gd name="connsiteY39" fmla="*/ 178051 h 1587777"/>
              <a:gd name="connsiteX40" fmla="*/ 1665027 w 3002508"/>
              <a:gd name="connsiteY40" fmla="*/ 164404 h 1587777"/>
              <a:gd name="connsiteX41" fmla="*/ 1719618 w 3002508"/>
              <a:gd name="connsiteY41" fmla="*/ 150756 h 1587777"/>
              <a:gd name="connsiteX42" fmla="*/ 1828800 w 3002508"/>
              <a:gd name="connsiteY42" fmla="*/ 164404 h 1587777"/>
              <a:gd name="connsiteX43" fmla="*/ 1842448 w 3002508"/>
              <a:gd name="connsiteY43" fmla="*/ 205347 h 1587777"/>
              <a:gd name="connsiteX44" fmla="*/ 1828800 w 3002508"/>
              <a:gd name="connsiteY44" fmla="*/ 314529 h 1587777"/>
              <a:gd name="connsiteX45" fmla="*/ 1856096 w 3002508"/>
              <a:gd name="connsiteY45" fmla="*/ 519245 h 1587777"/>
              <a:gd name="connsiteX46" fmla="*/ 1910687 w 3002508"/>
              <a:gd name="connsiteY46" fmla="*/ 601132 h 1587777"/>
              <a:gd name="connsiteX47" fmla="*/ 1937982 w 3002508"/>
              <a:gd name="connsiteY47" fmla="*/ 683018 h 1587777"/>
              <a:gd name="connsiteX48" fmla="*/ 1951630 w 3002508"/>
              <a:gd name="connsiteY48" fmla="*/ 723962 h 1587777"/>
              <a:gd name="connsiteX49" fmla="*/ 1937982 w 3002508"/>
              <a:gd name="connsiteY49" fmla="*/ 1215281 h 1587777"/>
              <a:gd name="connsiteX50" fmla="*/ 1910687 w 3002508"/>
              <a:gd name="connsiteY50" fmla="*/ 1297168 h 1587777"/>
              <a:gd name="connsiteX51" fmla="*/ 1965278 w 3002508"/>
              <a:gd name="connsiteY51" fmla="*/ 1556475 h 1587777"/>
              <a:gd name="connsiteX52" fmla="*/ 2060812 w 3002508"/>
              <a:gd name="connsiteY52" fmla="*/ 1570123 h 1587777"/>
              <a:gd name="connsiteX53" fmla="*/ 2074460 w 3002508"/>
              <a:gd name="connsiteY53" fmla="*/ 1529180 h 1587777"/>
              <a:gd name="connsiteX54" fmla="*/ 2142699 w 3002508"/>
              <a:gd name="connsiteY54" fmla="*/ 1556475 h 1587777"/>
              <a:gd name="connsiteX55" fmla="*/ 2183642 w 3002508"/>
              <a:gd name="connsiteY55" fmla="*/ 1570123 h 1587777"/>
              <a:gd name="connsiteX56" fmla="*/ 2183642 w 3002508"/>
              <a:gd name="connsiteY56" fmla="*/ 1351759 h 1587777"/>
              <a:gd name="connsiteX57" fmla="*/ 2197290 w 3002508"/>
              <a:gd name="connsiteY57" fmla="*/ 819496 h 1587777"/>
              <a:gd name="connsiteX58" fmla="*/ 2224585 w 3002508"/>
              <a:gd name="connsiteY58" fmla="*/ 683018 h 1587777"/>
              <a:gd name="connsiteX59" fmla="*/ 2238233 w 3002508"/>
              <a:gd name="connsiteY59" fmla="*/ 491950 h 1587777"/>
              <a:gd name="connsiteX60" fmla="*/ 2251881 w 3002508"/>
              <a:gd name="connsiteY60" fmla="*/ 82517 h 1587777"/>
              <a:gd name="connsiteX61" fmla="*/ 2292824 w 3002508"/>
              <a:gd name="connsiteY61" fmla="*/ 123460 h 1587777"/>
              <a:gd name="connsiteX62" fmla="*/ 2361063 w 3002508"/>
              <a:gd name="connsiteY62" fmla="*/ 178051 h 1587777"/>
              <a:gd name="connsiteX63" fmla="*/ 2429302 w 3002508"/>
              <a:gd name="connsiteY63" fmla="*/ 109813 h 1587777"/>
              <a:gd name="connsiteX64" fmla="*/ 2497541 w 3002508"/>
              <a:gd name="connsiteY64" fmla="*/ 55221 h 1587777"/>
              <a:gd name="connsiteX65" fmla="*/ 2552132 w 3002508"/>
              <a:gd name="connsiteY65" fmla="*/ 123460 h 1587777"/>
              <a:gd name="connsiteX66" fmla="*/ 2565779 w 3002508"/>
              <a:gd name="connsiteY66" fmla="*/ 178051 h 1587777"/>
              <a:gd name="connsiteX67" fmla="*/ 2579427 w 3002508"/>
              <a:gd name="connsiteY67" fmla="*/ 642075 h 1587777"/>
              <a:gd name="connsiteX68" fmla="*/ 2606723 w 3002508"/>
              <a:gd name="connsiteY68" fmla="*/ 751257 h 1587777"/>
              <a:gd name="connsiteX69" fmla="*/ 2620370 w 3002508"/>
              <a:gd name="connsiteY69" fmla="*/ 805848 h 1587777"/>
              <a:gd name="connsiteX70" fmla="*/ 2647666 w 3002508"/>
              <a:gd name="connsiteY70" fmla="*/ 887735 h 1587777"/>
              <a:gd name="connsiteX71" fmla="*/ 2661314 w 3002508"/>
              <a:gd name="connsiteY71" fmla="*/ 1201633 h 1587777"/>
              <a:gd name="connsiteX72" fmla="*/ 2674962 w 3002508"/>
              <a:gd name="connsiteY72" fmla="*/ 1269872 h 1587777"/>
              <a:gd name="connsiteX73" fmla="*/ 2702257 w 3002508"/>
              <a:gd name="connsiteY73" fmla="*/ 1460941 h 1587777"/>
              <a:gd name="connsiteX74" fmla="*/ 2743200 w 3002508"/>
              <a:gd name="connsiteY74" fmla="*/ 1556475 h 1587777"/>
              <a:gd name="connsiteX75" fmla="*/ 2825087 w 3002508"/>
              <a:gd name="connsiteY75" fmla="*/ 1570123 h 1587777"/>
              <a:gd name="connsiteX76" fmla="*/ 2934269 w 3002508"/>
              <a:gd name="connsiteY76" fmla="*/ 1556475 h 1587777"/>
              <a:gd name="connsiteX77" fmla="*/ 3002508 w 3002508"/>
              <a:gd name="connsiteY77" fmla="*/ 1529180 h 158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3002508" h="1587777">
                <a:moveTo>
                  <a:pt x="0" y="1515532"/>
                </a:moveTo>
                <a:cubicBezTo>
                  <a:pt x="36394" y="1520081"/>
                  <a:pt x="73096" y="1522619"/>
                  <a:pt x="109182" y="1529180"/>
                </a:cubicBezTo>
                <a:cubicBezTo>
                  <a:pt x="123336" y="1531753"/>
                  <a:pt x="135740" y="1542827"/>
                  <a:pt x="150126" y="1542827"/>
                </a:cubicBezTo>
                <a:cubicBezTo>
                  <a:pt x="186803" y="1542827"/>
                  <a:pt x="222914" y="1533729"/>
                  <a:pt x="259308" y="1529180"/>
                </a:cubicBezTo>
                <a:cubicBezTo>
                  <a:pt x="268406" y="1515532"/>
                  <a:pt x="279268" y="1502907"/>
                  <a:pt x="286603" y="1488236"/>
                </a:cubicBezTo>
                <a:cubicBezTo>
                  <a:pt x="307159" y="1447123"/>
                  <a:pt x="305516" y="1393677"/>
                  <a:pt x="313899" y="1351759"/>
                </a:cubicBezTo>
                <a:cubicBezTo>
                  <a:pt x="321256" y="1314973"/>
                  <a:pt x="341194" y="1242577"/>
                  <a:pt x="341194" y="1242577"/>
                </a:cubicBezTo>
                <a:cubicBezTo>
                  <a:pt x="369553" y="859740"/>
                  <a:pt x="329540" y="990933"/>
                  <a:pt x="382138" y="833144"/>
                </a:cubicBezTo>
                <a:cubicBezTo>
                  <a:pt x="386687" y="801299"/>
                  <a:pt x="392873" y="769646"/>
                  <a:pt x="395785" y="737610"/>
                </a:cubicBezTo>
                <a:cubicBezTo>
                  <a:pt x="423662" y="430952"/>
                  <a:pt x="393177" y="630428"/>
                  <a:pt x="423081" y="451007"/>
                </a:cubicBezTo>
                <a:cubicBezTo>
                  <a:pt x="427630" y="355473"/>
                  <a:pt x="428786" y="259716"/>
                  <a:pt x="436729" y="164404"/>
                </a:cubicBezTo>
                <a:cubicBezTo>
                  <a:pt x="437924" y="150068"/>
                  <a:pt x="436543" y="127412"/>
                  <a:pt x="450376" y="123460"/>
                </a:cubicBezTo>
                <a:cubicBezTo>
                  <a:pt x="476983" y="115858"/>
                  <a:pt x="504967" y="132559"/>
                  <a:pt x="532263" y="137108"/>
                </a:cubicBezTo>
                <a:cubicBezTo>
                  <a:pt x="545911" y="146207"/>
                  <a:pt x="557027" y="161707"/>
                  <a:pt x="573206" y="164404"/>
                </a:cubicBezTo>
                <a:cubicBezTo>
                  <a:pt x="631010" y="174038"/>
                  <a:pt x="606389" y="136574"/>
                  <a:pt x="627797" y="109813"/>
                </a:cubicBezTo>
                <a:cubicBezTo>
                  <a:pt x="638044" y="97005"/>
                  <a:pt x="655093" y="91616"/>
                  <a:pt x="668741" y="82517"/>
                </a:cubicBezTo>
                <a:cubicBezTo>
                  <a:pt x="701223" y="179965"/>
                  <a:pt x="672096" y="148444"/>
                  <a:pt x="736979" y="191699"/>
                </a:cubicBezTo>
                <a:cubicBezTo>
                  <a:pt x="748079" y="224999"/>
                  <a:pt x="751466" y="247129"/>
                  <a:pt x="777923" y="273586"/>
                </a:cubicBezTo>
                <a:cubicBezTo>
                  <a:pt x="789521" y="285184"/>
                  <a:pt x="805218" y="291783"/>
                  <a:pt x="818866" y="300881"/>
                </a:cubicBezTo>
                <a:cubicBezTo>
                  <a:pt x="823415" y="387317"/>
                  <a:pt x="826347" y="473853"/>
                  <a:pt x="832514" y="560189"/>
                </a:cubicBezTo>
                <a:cubicBezTo>
                  <a:pt x="835449" y="601279"/>
                  <a:pt x="844579" y="641853"/>
                  <a:pt x="846162" y="683018"/>
                </a:cubicBezTo>
                <a:cubicBezTo>
                  <a:pt x="870478" y="1315258"/>
                  <a:pt x="797171" y="1081963"/>
                  <a:pt x="873457" y="1310815"/>
                </a:cubicBezTo>
                <a:cubicBezTo>
                  <a:pt x="878006" y="1369955"/>
                  <a:pt x="870810" y="1431203"/>
                  <a:pt x="887105" y="1488236"/>
                </a:cubicBezTo>
                <a:cubicBezTo>
                  <a:pt x="891057" y="1502068"/>
                  <a:pt x="914691" y="1507227"/>
                  <a:pt x="928048" y="1501884"/>
                </a:cubicBezTo>
                <a:cubicBezTo>
                  <a:pt x="943277" y="1495792"/>
                  <a:pt x="943746" y="1472539"/>
                  <a:pt x="955344" y="1460941"/>
                </a:cubicBezTo>
                <a:cubicBezTo>
                  <a:pt x="966942" y="1449343"/>
                  <a:pt x="982639" y="1442744"/>
                  <a:pt x="996287" y="1433645"/>
                </a:cubicBezTo>
                <a:cubicBezTo>
                  <a:pt x="1005385" y="1447293"/>
                  <a:pt x="1016247" y="1459918"/>
                  <a:pt x="1023582" y="1474589"/>
                </a:cubicBezTo>
                <a:cubicBezTo>
                  <a:pt x="1030016" y="1487456"/>
                  <a:pt x="1024363" y="1509099"/>
                  <a:pt x="1037230" y="1515532"/>
                </a:cubicBezTo>
                <a:cubicBezTo>
                  <a:pt x="1050097" y="1521965"/>
                  <a:pt x="1064525" y="1506433"/>
                  <a:pt x="1078173" y="1501884"/>
                </a:cubicBezTo>
                <a:cubicBezTo>
                  <a:pt x="1100919" y="1506433"/>
                  <a:pt x="1123908" y="1509906"/>
                  <a:pt x="1146412" y="1515532"/>
                </a:cubicBezTo>
                <a:cubicBezTo>
                  <a:pt x="1160369" y="1519021"/>
                  <a:pt x="1173081" y="1527396"/>
                  <a:pt x="1187356" y="1529180"/>
                </a:cubicBezTo>
                <a:cubicBezTo>
                  <a:pt x="1246213" y="1536537"/>
                  <a:pt x="1305636" y="1538278"/>
                  <a:pt x="1364776" y="1542827"/>
                </a:cubicBezTo>
                <a:cubicBezTo>
                  <a:pt x="1354044" y="1526729"/>
                  <a:pt x="1321142" y="1485156"/>
                  <a:pt x="1323833" y="1460941"/>
                </a:cubicBezTo>
                <a:cubicBezTo>
                  <a:pt x="1327010" y="1432345"/>
                  <a:pt x="1342031" y="1406350"/>
                  <a:pt x="1351129" y="1379054"/>
                </a:cubicBezTo>
                <a:cubicBezTo>
                  <a:pt x="1351130" y="1379052"/>
                  <a:pt x="1378422" y="1297169"/>
                  <a:pt x="1378424" y="1297168"/>
                </a:cubicBezTo>
                <a:lnTo>
                  <a:pt x="1419367" y="1269872"/>
                </a:lnTo>
                <a:cubicBezTo>
                  <a:pt x="1490905" y="912185"/>
                  <a:pt x="1401422" y="1380920"/>
                  <a:pt x="1446663" y="355472"/>
                </a:cubicBezTo>
                <a:cubicBezTo>
                  <a:pt x="1447931" y="326728"/>
                  <a:pt x="1464861" y="300881"/>
                  <a:pt x="1473959" y="273586"/>
                </a:cubicBezTo>
                <a:cubicBezTo>
                  <a:pt x="1494939" y="210646"/>
                  <a:pt x="1484788" y="246732"/>
                  <a:pt x="1501254" y="164404"/>
                </a:cubicBezTo>
                <a:cubicBezTo>
                  <a:pt x="1542197" y="168953"/>
                  <a:pt x="1582889" y="178051"/>
                  <a:pt x="1624084" y="178051"/>
                </a:cubicBezTo>
                <a:cubicBezTo>
                  <a:pt x="1638470" y="178051"/>
                  <a:pt x="1651195" y="168356"/>
                  <a:pt x="1665027" y="164404"/>
                </a:cubicBezTo>
                <a:cubicBezTo>
                  <a:pt x="1683062" y="159251"/>
                  <a:pt x="1701421" y="155305"/>
                  <a:pt x="1719618" y="150756"/>
                </a:cubicBezTo>
                <a:cubicBezTo>
                  <a:pt x="1756012" y="155305"/>
                  <a:pt x="1795284" y="149508"/>
                  <a:pt x="1828800" y="164404"/>
                </a:cubicBezTo>
                <a:cubicBezTo>
                  <a:pt x="1841946" y="170247"/>
                  <a:pt x="1842448" y="190961"/>
                  <a:pt x="1842448" y="205347"/>
                </a:cubicBezTo>
                <a:cubicBezTo>
                  <a:pt x="1842448" y="242024"/>
                  <a:pt x="1833349" y="278135"/>
                  <a:pt x="1828800" y="314529"/>
                </a:cubicBezTo>
                <a:cubicBezTo>
                  <a:pt x="1829768" y="326150"/>
                  <a:pt x="1828768" y="470055"/>
                  <a:pt x="1856096" y="519245"/>
                </a:cubicBezTo>
                <a:cubicBezTo>
                  <a:pt x="1872028" y="547922"/>
                  <a:pt x="1900313" y="570010"/>
                  <a:pt x="1910687" y="601132"/>
                </a:cubicBezTo>
                <a:lnTo>
                  <a:pt x="1937982" y="683018"/>
                </a:lnTo>
                <a:lnTo>
                  <a:pt x="1951630" y="723962"/>
                </a:lnTo>
                <a:cubicBezTo>
                  <a:pt x="1947081" y="887735"/>
                  <a:pt x="1949655" y="1051861"/>
                  <a:pt x="1937982" y="1215281"/>
                </a:cubicBezTo>
                <a:cubicBezTo>
                  <a:pt x="1935932" y="1243980"/>
                  <a:pt x="1910687" y="1297168"/>
                  <a:pt x="1910687" y="1297168"/>
                </a:cubicBezTo>
                <a:cubicBezTo>
                  <a:pt x="1914368" y="1359739"/>
                  <a:pt x="1862189" y="1525548"/>
                  <a:pt x="1965278" y="1556475"/>
                </a:cubicBezTo>
                <a:cubicBezTo>
                  <a:pt x="1996089" y="1565718"/>
                  <a:pt x="2028967" y="1565574"/>
                  <a:pt x="2060812" y="1570123"/>
                </a:cubicBezTo>
                <a:cubicBezTo>
                  <a:pt x="2065361" y="1556475"/>
                  <a:pt x="2064288" y="1539352"/>
                  <a:pt x="2074460" y="1529180"/>
                </a:cubicBezTo>
                <a:cubicBezTo>
                  <a:pt x="2122068" y="1481572"/>
                  <a:pt x="2117566" y="1536369"/>
                  <a:pt x="2142699" y="1556475"/>
                </a:cubicBezTo>
                <a:cubicBezTo>
                  <a:pt x="2153933" y="1565462"/>
                  <a:pt x="2169994" y="1565574"/>
                  <a:pt x="2183642" y="1570123"/>
                </a:cubicBezTo>
                <a:cubicBezTo>
                  <a:pt x="2219625" y="1462176"/>
                  <a:pt x="2183642" y="1587777"/>
                  <a:pt x="2183642" y="1351759"/>
                </a:cubicBezTo>
                <a:cubicBezTo>
                  <a:pt x="2183642" y="1174280"/>
                  <a:pt x="2186444" y="996644"/>
                  <a:pt x="2197290" y="819496"/>
                </a:cubicBezTo>
                <a:cubicBezTo>
                  <a:pt x="2200125" y="773189"/>
                  <a:pt x="2224585" y="683018"/>
                  <a:pt x="2224585" y="683018"/>
                </a:cubicBezTo>
                <a:cubicBezTo>
                  <a:pt x="2229134" y="619329"/>
                  <a:pt x="2235334" y="555736"/>
                  <a:pt x="2238233" y="491950"/>
                </a:cubicBezTo>
                <a:cubicBezTo>
                  <a:pt x="2244434" y="355537"/>
                  <a:pt x="2231869" y="217596"/>
                  <a:pt x="2251881" y="82517"/>
                </a:cubicBezTo>
                <a:cubicBezTo>
                  <a:pt x="2254709" y="63425"/>
                  <a:pt x="2280468" y="108633"/>
                  <a:pt x="2292824" y="123460"/>
                </a:cubicBezTo>
                <a:cubicBezTo>
                  <a:pt x="2340310" y="180444"/>
                  <a:pt x="2293850" y="155648"/>
                  <a:pt x="2361063" y="178051"/>
                </a:cubicBezTo>
                <a:cubicBezTo>
                  <a:pt x="2433858" y="68861"/>
                  <a:pt x="2338311" y="200805"/>
                  <a:pt x="2429302" y="109813"/>
                </a:cubicBezTo>
                <a:cubicBezTo>
                  <a:pt x="2491035" y="48080"/>
                  <a:pt x="2417831" y="81791"/>
                  <a:pt x="2497541" y="55221"/>
                </a:cubicBezTo>
                <a:cubicBezTo>
                  <a:pt x="2542154" y="189070"/>
                  <a:pt x="2469825" y="0"/>
                  <a:pt x="2552132" y="123460"/>
                </a:cubicBezTo>
                <a:cubicBezTo>
                  <a:pt x="2562537" y="139067"/>
                  <a:pt x="2561230" y="159854"/>
                  <a:pt x="2565779" y="178051"/>
                </a:cubicBezTo>
                <a:cubicBezTo>
                  <a:pt x="2570328" y="332726"/>
                  <a:pt x="2571502" y="487537"/>
                  <a:pt x="2579427" y="642075"/>
                </a:cubicBezTo>
                <a:cubicBezTo>
                  <a:pt x="2582029" y="692805"/>
                  <a:pt x="2594340" y="707915"/>
                  <a:pt x="2606723" y="751257"/>
                </a:cubicBezTo>
                <a:cubicBezTo>
                  <a:pt x="2611876" y="769292"/>
                  <a:pt x="2614980" y="787882"/>
                  <a:pt x="2620370" y="805848"/>
                </a:cubicBezTo>
                <a:cubicBezTo>
                  <a:pt x="2628638" y="833407"/>
                  <a:pt x="2647666" y="887735"/>
                  <a:pt x="2647666" y="887735"/>
                </a:cubicBezTo>
                <a:cubicBezTo>
                  <a:pt x="2652215" y="992368"/>
                  <a:pt x="2653852" y="1097168"/>
                  <a:pt x="2661314" y="1201633"/>
                </a:cubicBezTo>
                <a:cubicBezTo>
                  <a:pt x="2662967" y="1224771"/>
                  <a:pt x="2671435" y="1246945"/>
                  <a:pt x="2674962" y="1269872"/>
                </a:cubicBezTo>
                <a:cubicBezTo>
                  <a:pt x="2691736" y="1378907"/>
                  <a:pt x="2682809" y="1363703"/>
                  <a:pt x="2702257" y="1460941"/>
                </a:cubicBezTo>
                <a:cubicBezTo>
                  <a:pt x="2706386" y="1481584"/>
                  <a:pt x="2717304" y="1543527"/>
                  <a:pt x="2743200" y="1556475"/>
                </a:cubicBezTo>
                <a:cubicBezTo>
                  <a:pt x="2767951" y="1568850"/>
                  <a:pt x="2797791" y="1565574"/>
                  <a:pt x="2825087" y="1570123"/>
                </a:cubicBezTo>
                <a:cubicBezTo>
                  <a:pt x="2861481" y="1565574"/>
                  <a:pt x="2898183" y="1563036"/>
                  <a:pt x="2934269" y="1556475"/>
                </a:cubicBezTo>
                <a:cubicBezTo>
                  <a:pt x="2960767" y="1551657"/>
                  <a:pt x="2979383" y="1540742"/>
                  <a:pt x="3002508" y="1529180"/>
                </a:cubicBezTo>
              </a:path>
            </a:pathLst>
          </a:cu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3" name="Text Box 5"/>
          <p:cNvSpPr txBox="1">
            <a:spLocks noChangeArrowheads="1"/>
          </p:cNvSpPr>
          <p:nvPr/>
        </p:nvSpPr>
        <p:spPr bwMode="auto">
          <a:xfrm>
            <a:off x="444956" y="1279826"/>
            <a:ext cx="7802200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fr-FR" sz="1800" baseline="0" dirty="0" smtClean="0">
                <a:latin typeface="Arial" charset="0"/>
              </a:rPr>
              <a:t>Transmission de signaux binaire sous la forme d’impulsions optiques</a:t>
            </a:r>
          </a:p>
          <a:p>
            <a:pPr>
              <a:lnSpc>
                <a:spcPct val="90000"/>
              </a:lnSpc>
            </a:pPr>
            <a:endParaRPr lang="fr-FR" sz="1800" baseline="0" dirty="0" smtClean="0">
              <a:latin typeface="Arial" charset="0"/>
            </a:endParaRPr>
          </a:p>
        </p:txBody>
      </p:sp>
      <p:sp>
        <p:nvSpPr>
          <p:cNvPr id="124" name="Text Box 5"/>
          <p:cNvSpPr txBox="1">
            <a:spLocks noChangeArrowheads="1"/>
          </p:cNvSpPr>
          <p:nvPr/>
        </p:nvSpPr>
        <p:spPr bwMode="auto">
          <a:xfrm>
            <a:off x="442981" y="3762551"/>
            <a:ext cx="4232762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fr-FR" sz="1800" baseline="0" dirty="0" smtClean="0">
                <a:latin typeface="Arial" charset="0"/>
              </a:rPr>
              <a:t>Technologies photoniques adaptées </a:t>
            </a:r>
          </a:p>
          <a:p>
            <a:pPr>
              <a:lnSpc>
                <a:spcPct val="90000"/>
              </a:lnSpc>
            </a:pPr>
            <a:endParaRPr lang="fr-FR" sz="1800" baseline="0" dirty="0" smtClean="0">
              <a:latin typeface="Arial" charset="0"/>
            </a:endParaRPr>
          </a:p>
        </p:txBody>
      </p:sp>
      <p:pic>
        <p:nvPicPr>
          <p:cNvPr id="125" name="Picture 2"/>
          <p:cNvPicPr>
            <a:picLocks noChangeAspect="1" noChangeArrowheads="1"/>
          </p:cNvPicPr>
          <p:nvPr/>
        </p:nvPicPr>
        <p:blipFill>
          <a:blip r:embed="rId4" cstate="print"/>
          <a:srcRect b="29515"/>
          <a:stretch>
            <a:fillRect/>
          </a:stretch>
        </p:blipFill>
        <p:spPr bwMode="auto">
          <a:xfrm>
            <a:off x="2442939" y="4117001"/>
            <a:ext cx="4361309" cy="1712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" name="Triangle isocèle 125"/>
          <p:cNvSpPr/>
          <p:nvPr/>
        </p:nvSpPr>
        <p:spPr bwMode="auto">
          <a:xfrm rot="16200000">
            <a:off x="6120172" y="2205243"/>
            <a:ext cx="144016" cy="504056"/>
          </a:xfrm>
          <a:prstGeom prst="triangl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7" name="ZoneTexte 126"/>
          <p:cNvSpPr txBox="1"/>
          <p:nvPr/>
        </p:nvSpPr>
        <p:spPr>
          <a:xfrm>
            <a:off x="3597607" y="6093749"/>
            <a:ext cx="282449" cy="215444"/>
          </a:xfrm>
          <a:prstGeom prst="rect">
            <a:avLst/>
          </a:prstGeom>
          <a:noFill/>
          <a:ln w="9525">
            <a:noFill/>
          </a:ln>
        </p:spPr>
        <p:txBody>
          <a:bodyPr wrap="none" rtlCol="0" anchor="t">
            <a:spAutoFit/>
          </a:bodyPr>
          <a:lstStyle/>
          <a:p>
            <a:pPr algn="ctr">
              <a:spcBef>
                <a:spcPts val="0"/>
              </a:spcBef>
            </a:pPr>
            <a:r>
              <a:rPr lang="fr-FR" sz="800" baseline="0" dirty="0" smtClean="0">
                <a:latin typeface="Arial" pitchFamily="34" charset="0"/>
                <a:cs typeface="Arial" pitchFamily="34" charset="0"/>
              </a:rPr>
              <a:t>Si</a:t>
            </a:r>
            <a:endParaRPr lang="fr-FR" sz="800" baseline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ZoneTexte 127"/>
          <p:cNvSpPr txBox="1"/>
          <p:nvPr/>
        </p:nvSpPr>
        <p:spPr>
          <a:xfrm>
            <a:off x="4732822" y="5853546"/>
            <a:ext cx="614271" cy="215444"/>
          </a:xfrm>
          <a:prstGeom prst="rect">
            <a:avLst/>
          </a:prstGeom>
          <a:noFill/>
          <a:ln w="9525">
            <a:noFill/>
          </a:ln>
        </p:spPr>
        <p:txBody>
          <a:bodyPr wrap="none" rtlCol="0" anchor="t">
            <a:spAutoFit/>
          </a:bodyPr>
          <a:lstStyle/>
          <a:p>
            <a:pPr algn="ctr">
              <a:spcBef>
                <a:spcPts val="0"/>
              </a:spcBef>
            </a:pPr>
            <a:r>
              <a:rPr lang="fr-FR" sz="800" baseline="0" dirty="0" err="1" smtClean="0">
                <a:latin typeface="Arial" pitchFamily="34" charset="0"/>
                <a:cs typeface="Arial" pitchFamily="34" charset="0"/>
              </a:rPr>
              <a:t>InGaAsP</a:t>
            </a:r>
            <a:endParaRPr lang="fr-FR" sz="800" baseline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9" name="ZoneTexte 128"/>
          <p:cNvSpPr txBox="1"/>
          <p:nvPr/>
        </p:nvSpPr>
        <p:spPr>
          <a:xfrm>
            <a:off x="5687664" y="5853744"/>
            <a:ext cx="614271" cy="215444"/>
          </a:xfrm>
          <a:prstGeom prst="rect">
            <a:avLst/>
          </a:prstGeom>
          <a:noFill/>
          <a:ln w="9525">
            <a:noFill/>
          </a:ln>
        </p:spPr>
        <p:txBody>
          <a:bodyPr wrap="none" rtlCol="0" anchor="t">
            <a:spAutoFit/>
          </a:bodyPr>
          <a:lstStyle/>
          <a:p>
            <a:pPr algn="ctr">
              <a:spcBef>
                <a:spcPts val="0"/>
              </a:spcBef>
            </a:pPr>
            <a:r>
              <a:rPr lang="fr-FR" sz="800" baseline="0" dirty="0" err="1" smtClean="0">
                <a:latin typeface="Arial" pitchFamily="34" charset="0"/>
                <a:cs typeface="Arial" pitchFamily="34" charset="0"/>
              </a:rPr>
              <a:t>InGaAsP</a:t>
            </a:r>
            <a:endParaRPr lang="fr-FR" sz="800" baseline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1" name="ZoneTexte 130"/>
          <p:cNvSpPr txBox="1"/>
          <p:nvPr/>
        </p:nvSpPr>
        <p:spPr>
          <a:xfrm>
            <a:off x="3362264" y="5853546"/>
            <a:ext cx="556563" cy="215444"/>
          </a:xfrm>
          <a:prstGeom prst="rect">
            <a:avLst/>
          </a:prstGeom>
          <a:noFill/>
          <a:ln w="9525">
            <a:noFill/>
          </a:ln>
        </p:spPr>
        <p:txBody>
          <a:bodyPr wrap="none" rtlCol="0" anchor="t">
            <a:spAutoFit/>
          </a:bodyPr>
          <a:lstStyle/>
          <a:p>
            <a:pPr algn="ctr">
              <a:spcBef>
                <a:spcPts val="0"/>
              </a:spcBef>
            </a:pPr>
            <a:r>
              <a:rPr lang="fr-FR" sz="800" baseline="0" dirty="0" err="1" smtClean="0">
                <a:latin typeface="Arial" pitchFamily="34" charset="0"/>
                <a:cs typeface="Arial" pitchFamily="34" charset="0"/>
              </a:rPr>
              <a:t>AlGaAs</a:t>
            </a:r>
            <a:endParaRPr lang="fr-FR" sz="800" baseline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5" name="Rectangle 134"/>
          <p:cNvSpPr/>
          <p:nvPr/>
        </p:nvSpPr>
        <p:spPr bwMode="auto">
          <a:xfrm>
            <a:off x="4308406" y="6099382"/>
            <a:ext cx="2196000" cy="21602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0" name="ZoneTexte 129"/>
          <p:cNvSpPr txBox="1"/>
          <p:nvPr/>
        </p:nvSpPr>
        <p:spPr>
          <a:xfrm>
            <a:off x="5059279" y="6099446"/>
            <a:ext cx="614271" cy="215444"/>
          </a:xfrm>
          <a:prstGeom prst="rect">
            <a:avLst/>
          </a:prstGeom>
          <a:noFill/>
          <a:ln w="9525">
            <a:noFill/>
          </a:ln>
        </p:spPr>
        <p:txBody>
          <a:bodyPr wrap="none" rtlCol="0" anchor="t">
            <a:spAutoFit/>
          </a:bodyPr>
          <a:lstStyle/>
          <a:p>
            <a:pPr algn="ctr">
              <a:spcBef>
                <a:spcPts val="0"/>
              </a:spcBef>
            </a:pPr>
            <a:r>
              <a:rPr lang="fr-FR" sz="800" baseline="0" dirty="0" err="1" smtClean="0">
                <a:latin typeface="Arial" pitchFamily="34" charset="0"/>
                <a:cs typeface="Arial" pitchFamily="34" charset="0"/>
              </a:rPr>
              <a:t>InGaAsP</a:t>
            </a:r>
            <a:endParaRPr lang="fr-FR" sz="800" baseline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7" name="ZoneTexte 136"/>
          <p:cNvSpPr txBox="1"/>
          <p:nvPr/>
        </p:nvSpPr>
        <p:spPr>
          <a:xfrm>
            <a:off x="2645238" y="5848994"/>
            <a:ext cx="524504" cy="246221"/>
          </a:xfrm>
          <a:prstGeom prst="rect">
            <a:avLst/>
          </a:prstGeom>
          <a:noFill/>
          <a:ln w="9525">
            <a:noFill/>
          </a:ln>
        </p:spPr>
        <p:txBody>
          <a:bodyPr wrap="none" rtlCol="0" anchor="t">
            <a:spAutoFit/>
          </a:bodyPr>
          <a:lstStyle/>
          <a:p>
            <a:pPr algn="ctr">
              <a:spcBef>
                <a:spcPts val="0"/>
              </a:spcBef>
            </a:pPr>
            <a:r>
              <a:rPr lang="fr-FR" sz="1000" baseline="0" dirty="0" smtClean="0">
                <a:latin typeface="Arial" pitchFamily="34" charset="0"/>
                <a:cs typeface="Arial" pitchFamily="34" charset="0"/>
              </a:rPr>
              <a:t>Laser</a:t>
            </a:r>
            <a:endParaRPr lang="fr-FR" sz="1000" baseline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8" name="ZoneTexte 137"/>
          <p:cNvSpPr txBox="1"/>
          <p:nvPr/>
        </p:nvSpPr>
        <p:spPr>
          <a:xfrm>
            <a:off x="2529302" y="6096930"/>
            <a:ext cx="774571" cy="246221"/>
          </a:xfrm>
          <a:prstGeom prst="rect">
            <a:avLst/>
          </a:prstGeom>
          <a:noFill/>
          <a:ln w="9525">
            <a:noFill/>
          </a:ln>
        </p:spPr>
        <p:txBody>
          <a:bodyPr wrap="none" rtlCol="0" anchor="t">
            <a:spAutoFit/>
          </a:bodyPr>
          <a:lstStyle/>
          <a:p>
            <a:pPr algn="ctr">
              <a:spcBef>
                <a:spcPts val="0"/>
              </a:spcBef>
            </a:pPr>
            <a:r>
              <a:rPr lang="fr-FR" sz="1000" baseline="0" dirty="0" err="1" smtClean="0">
                <a:latin typeface="Arial" pitchFamily="34" charset="0"/>
                <a:cs typeface="Arial" pitchFamily="34" charset="0"/>
              </a:rPr>
              <a:t>Detecteur</a:t>
            </a:r>
            <a:endParaRPr lang="fr-FR" sz="1000" baseline="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2" name="Groupe 141"/>
          <p:cNvGrpSpPr/>
          <p:nvPr/>
        </p:nvGrpSpPr>
        <p:grpSpPr>
          <a:xfrm>
            <a:off x="5904719" y="4609247"/>
            <a:ext cx="2832105" cy="958599"/>
            <a:chOff x="5904719" y="4594617"/>
            <a:chExt cx="2832105" cy="958599"/>
          </a:xfrm>
        </p:grpSpPr>
        <p:sp>
          <p:nvSpPr>
            <p:cNvPr id="139" name="Rectangle 138"/>
            <p:cNvSpPr/>
            <p:nvPr/>
          </p:nvSpPr>
          <p:spPr bwMode="auto">
            <a:xfrm>
              <a:off x="5904719" y="5373216"/>
              <a:ext cx="126000" cy="180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0" name="ZoneTexte 139"/>
            <p:cNvSpPr txBox="1"/>
            <p:nvPr/>
          </p:nvSpPr>
          <p:spPr>
            <a:xfrm>
              <a:off x="7220062" y="4677828"/>
              <a:ext cx="1516762" cy="69249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rtlCol="0" anchor="t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fr-FR" sz="1200" baseline="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Amplification</a:t>
              </a:r>
            </a:p>
            <a:p>
              <a:pPr algn="ctr">
                <a:spcBef>
                  <a:spcPts val="0"/>
                </a:spcBef>
              </a:pPr>
              <a:r>
                <a:rPr lang="fr-FR" sz="1200" baseline="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de type EDFA</a:t>
              </a:r>
            </a:p>
            <a:p>
              <a:pPr>
                <a:spcBef>
                  <a:spcPts val="600"/>
                </a:spcBef>
              </a:pPr>
              <a:r>
                <a:rPr lang="fr-FR" sz="1000" baseline="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Bande  1529 - 1562nm</a:t>
              </a:r>
            </a:p>
          </p:txBody>
        </p:sp>
        <p:sp>
          <p:nvSpPr>
            <p:cNvPr id="141" name="Rectangle 140"/>
            <p:cNvSpPr/>
            <p:nvPr/>
          </p:nvSpPr>
          <p:spPr bwMode="auto">
            <a:xfrm>
              <a:off x="7242469" y="4594617"/>
              <a:ext cx="1440160" cy="792087"/>
            </a:xfrm>
            <a:prstGeom prst="wedgeRectCallout">
              <a:avLst>
                <a:gd name="adj1" fmla="val -135062"/>
                <a:gd name="adj2" fmla="val 55215"/>
              </a:avLst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30188"/>
            <a:ext cx="6845300" cy="571500"/>
          </a:xfrm>
        </p:spPr>
        <p:txBody>
          <a:bodyPr/>
          <a:lstStyle/>
          <a:p>
            <a:pPr eaLnBrk="1" hangingPunct="1"/>
            <a:r>
              <a:rPr lang="fr-FR" sz="2400" b="1" dirty="0" smtClean="0">
                <a:latin typeface="Arial" charset="0"/>
              </a:rPr>
              <a:t>Liaisons optiques longue distance</a:t>
            </a:r>
            <a:endParaRPr lang="en-GB" sz="2400" b="1" dirty="0" smtClean="0">
              <a:latin typeface="Arial" charset="0"/>
            </a:endParaRPr>
          </a:p>
        </p:txBody>
      </p:sp>
      <p:sp>
        <p:nvSpPr>
          <p:cNvPr id="32772" name="Line 3"/>
          <p:cNvSpPr>
            <a:spLocks noChangeShapeType="1"/>
          </p:cNvSpPr>
          <p:nvPr/>
        </p:nvSpPr>
        <p:spPr bwMode="auto">
          <a:xfrm flipH="1">
            <a:off x="1963368" y="2430524"/>
            <a:ext cx="5148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2776" name="Oval 19"/>
          <p:cNvSpPr>
            <a:spLocks noChangeArrowheads="1"/>
          </p:cNvSpPr>
          <p:nvPr/>
        </p:nvSpPr>
        <p:spPr bwMode="auto">
          <a:xfrm>
            <a:off x="3205537" y="2122549"/>
            <a:ext cx="103188" cy="3016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2777" name="Oval 20"/>
          <p:cNvSpPr>
            <a:spLocks noChangeArrowheads="1"/>
          </p:cNvSpPr>
          <p:nvPr/>
        </p:nvSpPr>
        <p:spPr bwMode="auto">
          <a:xfrm>
            <a:off x="3257925" y="2122549"/>
            <a:ext cx="103187" cy="3016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2778" name="Oval 21"/>
          <p:cNvSpPr>
            <a:spLocks noChangeArrowheads="1"/>
          </p:cNvSpPr>
          <p:nvPr/>
        </p:nvSpPr>
        <p:spPr bwMode="auto">
          <a:xfrm>
            <a:off x="3308725" y="2122549"/>
            <a:ext cx="103187" cy="3016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2780" name="Text Box 27"/>
          <p:cNvSpPr txBox="1">
            <a:spLocks noChangeArrowheads="1"/>
          </p:cNvSpPr>
          <p:nvPr/>
        </p:nvSpPr>
        <p:spPr bwMode="auto">
          <a:xfrm>
            <a:off x="3228570" y="2615236"/>
            <a:ext cx="11673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200" baseline="0" dirty="0" smtClean="0">
                <a:latin typeface="Arial" charset="0"/>
              </a:rPr>
              <a:t>Amplificateur</a:t>
            </a:r>
          </a:p>
          <a:p>
            <a:pPr algn="ctr"/>
            <a:r>
              <a:rPr lang="fr-FR" sz="1200" baseline="0" dirty="0" smtClean="0">
                <a:latin typeface="Arial" charset="0"/>
              </a:rPr>
              <a:t>optique</a:t>
            </a:r>
            <a:endParaRPr lang="fr-FR" sz="1200" baseline="0" dirty="0">
              <a:latin typeface="Arial" charset="0"/>
            </a:endParaRPr>
          </a:p>
        </p:txBody>
      </p:sp>
      <p:sp>
        <p:nvSpPr>
          <p:cNvPr id="32782" name="AutoShape 33"/>
          <p:cNvSpPr>
            <a:spLocks noChangeArrowheads="1"/>
          </p:cNvSpPr>
          <p:nvPr/>
        </p:nvSpPr>
        <p:spPr bwMode="auto">
          <a:xfrm rot="5400000">
            <a:off x="3694644" y="2270186"/>
            <a:ext cx="344488" cy="309563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67" name="Groupe 66"/>
          <p:cNvGrpSpPr/>
          <p:nvPr/>
        </p:nvGrpSpPr>
        <p:grpSpPr>
          <a:xfrm>
            <a:off x="2068093" y="1145793"/>
            <a:ext cx="5240986" cy="2102966"/>
            <a:chOff x="2351881" y="1287849"/>
            <a:chExt cx="5240986" cy="1360215"/>
          </a:xfrm>
        </p:grpSpPr>
        <p:grpSp>
          <p:nvGrpSpPr>
            <p:cNvPr id="32795" name="Group 95"/>
            <p:cNvGrpSpPr>
              <a:grpSpLocks/>
            </p:cNvGrpSpPr>
            <p:nvPr/>
          </p:nvGrpSpPr>
          <p:grpSpPr bwMode="auto">
            <a:xfrm>
              <a:off x="2351881" y="1287849"/>
              <a:ext cx="1182688" cy="1347791"/>
              <a:chOff x="1199" y="1470"/>
              <a:chExt cx="745" cy="849"/>
            </a:xfrm>
          </p:grpSpPr>
          <p:sp>
            <p:nvSpPr>
              <p:cNvPr id="32811" name="Line 8"/>
              <p:cNvSpPr>
                <a:spLocks noChangeShapeType="1"/>
              </p:cNvSpPr>
              <p:nvPr/>
            </p:nvSpPr>
            <p:spPr bwMode="auto">
              <a:xfrm flipH="1">
                <a:off x="1448" y="1994"/>
                <a:ext cx="98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813" name="Line 10"/>
              <p:cNvSpPr>
                <a:spLocks noChangeShapeType="1"/>
              </p:cNvSpPr>
              <p:nvPr/>
            </p:nvSpPr>
            <p:spPr bwMode="auto">
              <a:xfrm flipH="1">
                <a:off x="1448" y="2103"/>
                <a:ext cx="98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815" name="Line 12"/>
              <p:cNvSpPr>
                <a:spLocks noChangeShapeType="1"/>
              </p:cNvSpPr>
              <p:nvPr/>
            </p:nvSpPr>
            <p:spPr bwMode="auto">
              <a:xfrm flipH="1">
                <a:off x="1448" y="2228"/>
                <a:ext cx="98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818" name="Line 15"/>
              <p:cNvSpPr>
                <a:spLocks noChangeShapeType="1"/>
              </p:cNvSpPr>
              <p:nvPr/>
            </p:nvSpPr>
            <p:spPr bwMode="auto">
              <a:xfrm flipH="1">
                <a:off x="1448" y="1883"/>
                <a:ext cx="98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820" name="Line 17"/>
              <p:cNvSpPr>
                <a:spLocks noChangeShapeType="1"/>
              </p:cNvSpPr>
              <p:nvPr/>
            </p:nvSpPr>
            <p:spPr bwMode="auto">
              <a:xfrm flipH="1">
                <a:off x="1448" y="1754"/>
                <a:ext cx="98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821" name="Text Box 30"/>
              <p:cNvSpPr txBox="1">
                <a:spLocks noChangeArrowheads="1"/>
              </p:cNvSpPr>
              <p:nvPr/>
            </p:nvSpPr>
            <p:spPr bwMode="auto">
              <a:xfrm>
                <a:off x="1199" y="1470"/>
                <a:ext cx="745" cy="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1200" baseline="0" dirty="0" smtClean="0">
                    <a:solidFill>
                      <a:srgbClr val="0000FF"/>
                    </a:solidFill>
                    <a:latin typeface="Arial" charset="0"/>
                  </a:rPr>
                  <a:t>Multiplexeur optique</a:t>
                </a:r>
                <a:endParaRPr lang="fr-FR" sz="1200" baseline="0" dirty="0">
                  <a:solidFill>
                    <a:srgbClr val="0000FF"/>
                  </a:solidFill>
                  <a:latin typeface="Arial" charset="0"/>
                </a:endParaRPr>
              </a:p>
            </p:txBody>
          </p:sp>
          <p:sp>
            <p:nvSpPr>
              <p:cNvPr id="32822" name="Freeform 94"/>
              <p:cNvSpPr>
                <a:spLocks/>
              </p:cNvSpPr>
              <p:nvPr/>
            </p:nvSpPr>
            <p:spPr bwMode="auto">
              <a:xfrm>
                <a:off x="1546" y="1653"/>
                <a:ext cx="96" cy="666"/>
              </a:xfrm>
              <a:custGeom>
                <a:avLst/>
                <a:gdLst>
                  <a:gd name="T0" fmla="*/ 0 w 96"/>
                  <a:gd name="T1" fmla="*/ 0 h 720"/>
                  <a:gd name="T2" fmla="*/ 0 w 96"/>
                  <a:gd name="T3" fmla="*/ 666 h 720"/>
                  <a:gd name="T4" fmla="*/ 96 w 96"/>
                  <a:gd name="T5" fmla="*/ 577 h 720"/>
                  <a:gd name="T6" fmla="*/ 96 w 96"/>
                  <a:gd name="T7" fmla="*/ 89 h 720"/>
                  <a:gd name="T8" fmla="*/ 0 w 96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720"/>
                  <a:gd name="T17" fmla="*/ 96 w 96"/>
                  <a:gd name="T18" fmla="*/ 720 h 7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720">
                    <a:moveTo>
                      <a:pt x="0" y="0"/>
                    </a:moveTo>
                    <a:lnTo>
                      <a:pt x="0" y="720"/>
                    </a:lnTo>
                    <a:lnTo>
                      <a:pt x="96" y="624"/>
                    </a:lnTo>
                    <a:lnTo>
                      <a:pt x="96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 w="19050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32796" name="Group 110"/>
            <p:cNvGrpSpPr>
              <a:grpSpLocks/>
            </p:cNvGrpSpPr>
            <p:nvPr/>
          </p:nvGrpSpPr>
          <p:grpSpPr bwMode="auto">
            <a:xfrm>
              <a:off x="6224442" y="1303449"/>
              <a:ext cx="1368425" cy="1344615"/>
              <a:chOff x="2936" y="1483"/>
              <a:chExt cx="862" cy="847"/>
            </a:xfrm>
          </p:grpSpPr>
          <p:sp>
            <p:nvSpPr>
              <p:cNvPr id="32798" name="Line 98"/>
              <p:cNvSpPr>
                <a:spLocks noChangeShapeType="1"/>
              </p:cNvSpPr>
              <p:nvPr/>
            </p:nvSpPr>
            <p:spPr bwMode="auto">
              <a:xfrm>
                <a:off x="3387" y="1995"/>
                <a:ext cx="113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800" name="Line 100"/>
              <p:cNvSpPr>
                <a:spLocks noChangeShapeType="1"/>
              </p:cNvSpPr>
              <p:nvPr/>
            </p:nvSpPr>
            <p:spPr bwMode="auto">
              <a:xfrm>
                <a:off x="3387" y="2104"/>
                <a:ext cx="113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802" name="Line 102"/>
              <p:cNvSpPr>
                <a:spLocks noChangeShapeType="1"/>
              </p:cNvSpPr>
              <p:nvPr/>
            </p:nvSpPr>
            <p:spPr bwMode="auto">
              <a:xfrm>
                <a:off x="3387" y="2212"/>
                <a:ext cx="113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805" name="Line 105"/>
              <p:cNvSpPr>
                <a:spLocks noChangeShapeType="1"/>
              </p:cNvSpPr>
              <p:nvPr/>
            </p:nvSpPr>
            <p:spPr bwMode="auto">
              <a:xfrm>
                <a:off x="3387" y="1884"/>
                <a:ext cx="113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807" name="Line 107"/>
              <p:cNvSpPr>
                <a:spLocks noChangeShapeType="1"/>
              </p:cNvSpPr>
              <p:nvPr/>
            </p:nvSpPr>
            <p:spPr bwMode="auto">
              <a:xfrm>
                <a:off x="3387" y="1777"/>
                <a:ext cx="113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808" name="Text Box 108"/>
              <p:cNvSpPr txBox="1">
                <a:spLocks noChangeArrowheads="1"/>
              </p:cNvSpPr>
              <p:nvPr/>
            </p:nvSpPr>
            <p:spPr bwMode="auto">
              <a:xfrm flipH="1">
                <a:off x="2936" y="1483"/>
                <a:ext cx="862" cy="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1200" baseline="0" dirty="0" smtClean="0">
                    <a:solidFill>
                      <a:srgbClr val="0000FF"/>
                    </a:solidFill>
                    <a:latin typeface="Arial" charset="0"/>
                  </a:rPr>
                  <a:t>Démultiplexeur optique</a:t>
                </a:r>
                <a:endParaRPr lang="fr-FR" sz="1200" baseline="0" dirty="0">
                  <a:solidFill>
                    <a:srgbClr val="0000FF"/>
                  </a:solidFill>
                  <a:latin typeface="Arial" charset="0"/>
                </a:endParaRPr>
              </a:p>
            </p:txBody>
          </p:sp>
          <p:sp>
            <p:nvSpPr>
              <p:cNvPr id="32809" name="Freeform 109"/>
              <p:cNvSpPr>
                <a:spLocks/>
              </p:cNvSpPr>
              <p:nvPr/>
            </p:nvSpPr>
            <p:spPr bwMode="auto">
              <a:xfrm flipH="1">
                <a:off x="3292" y="1664"/>
                <a:ext cx="96" cy="666"/>
              </a:xfrm>
              <a:custGeom>
                <a:avLst/>
                <a:gdLst>
                  <a:gd name="T0" fmla="*/ 0 w 96"/>
                  <a:gd name="T1" fmla="*/ 0 h 720"/>
                  <a:gd name="T2" fmla="*/ 0 w 96"/>
                  <a:gd name="T3" fmla="*/ 666 h 720"/>
                  <a:gd name="T4" fmla="*/ 96 w 96"/>
                  <a:gd name="T5" fmla="*/ 577 h 720"/>
                  <a:gd name="T6" fmla="*/ 96 w 96"/>
                  <a:gd name="T7" fmla="*/ 89 h 720"/>
                  <a:gd name="T8" fmla="*/ 0 w 96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720"/>
                  <a:gd name="T17" fmla="*/ 96 w 96"/>
                  <a:gd name="T18" fmla="*/ 720 h 7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720">
                    <a:moveTo>
                      <a:pt x="0" y="0"/>
                    </a:moveTo>
                    <a:lnTo>
                      <a:pt x="0" y="720"/>
                    </a:lnTo>
                    <a:lnTo>
                      <a:pt x="96" y="624"/>
                    </a:lnTo>
                    <a:lnTo>
                      <a:pt x="96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 w="19050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32794" name="Text Box 112"/>
          <p:cNvSpPr txBox="1">
            <a:spLocks noChangeArrowheads="1"/>
          </p:cNvSpPr>
          <p:nvPr/>
        </p:nvSpPr>
        <p:spPr bwMode="auto">
          <a:xfrm>
            <a:off x="406918" y="3425451"/>
            <a:ext cx="8726538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800" baseline="0" dirty="0">
                <a:latin typeface="Arial" charset="0"/>
              </a:rPr>
              <a:t>Transmission optique</a:t>
            </a:r>
            <a:r>
              <a:rPr lang="fr-FR" sz="1800" b="0" baseline="0" dirty="0">
                <a:latin typeface="Arial" charset="0"/>
              </a:rPr>
              <a:t> </a:t>
            </a:r>
          </a:p>
          <a:p>
            <a:r>
              <a:rPr lang="fr-FR" sz="1600" b="0" baseline="0" dirty="0">
                <a:latin typeface="Arial" charset="0"/>
              </a:rPr>
              <a:t>       - </a:t>
            </a:r>
            <a:r>
              <a:rPr lang="fr-FR" sz="1600" b="0" baseline="0" dirty="0" smtClean="0">
                <a:latin typeface="Arial" charset="0"/>
              </a:rPr>
              <a:t> Fibre à faible pertes </a:t>
            </a:r>
            <a:r>
              <a:rPr lang="fr-FR" sz="1600" b="0" i="1" baseline="0" dirty="0" smtClean="0">
                <a:latin typeface="Arial" charset="0"/>
              </a:rPr>
              <a:t>(0.2 dB/Km à 1550nm)</a:t>
            </a:r>
            <a:endParaRPr lang="fr-FR" sz="1600" b="0" i="1" baseline="0" dirty="0">
              <a:latin typeface="Arial" charset="0"/>
            </a:endParaRPr>
          </a:p>
          <a:p>
            <a:r>
              <a:rPr lang="fr-FR" sz="1600" b="0" baseline="0" dirty="0">
                <a:latin typeface="Arial" charset="0"/>
              </a:rPr>
              <a:t>       </a:t>
            </a:r>
            <a:r>
              <a:rPr lang="fr-FR" sz="1600" b="0" baseline="0" dirty="0" smtClean="0">
                <a:latin typeface="Arial" charset="0"/>
              </a:rPr>
              <a:t>-  Amplification optique large bande </a:t>
            </a:r>
            <a:r>
              <a:rPr lang="fr-FR" sz="1600" b="0" i="1" baseline="0" dirty="0" smtClean="0">
                <a:latin typeface="Arial" charset="0"/>
              </a:rPr>
              <a:t>: technologie EDFA 1530nm-1562nm (soit 4 </a:t>
            </a:r>
            <a:r>
              <a:rPr lang="fr-FR" sz="1600" b="0" i="1" baseline="0" dirty="0" err="1" smtClean="0">
                <a:latin typeface="Arial" charset="0"/>
              </a:rPr>
              <a:t>THz</a:t>
            </a:r>
            <a:r>
              <a:rPr lang="fr-FR" sz="1600" b="0" i="1" baseline="0" dirty="0" smtClean="0">
                <a:latin typeface="Arial" charset="0"/>
              </a:rPr>
              <a:t>)</a:t>
            </a:r>
            <a:endParaRPr lang="fr-FR" sz="1600" b="0" i="1" baseline="0" dirty="0">
              <a:latin typeface="Arial" charset="0"/>
            </a:endParaRPr>
          </a:p>
          <a:p>
            <a:pPr>
              <a:spcBef>
                <a:spcPts val="1200"/>
              </a:spcBef>
            </a:pPr>
            <a:r>
              <a:rPr lang="fr-FR" sz="1800" baseline="0" dirty="0">
                <a:latin typeface="Arial" charset="0"/>
              </a:rPr>
              <a:t>Génération de signaux optiques</a:t>
            </a:r>
          </a:p>
          <a:p>
            <a:r>
              <a:rPr lang="fr-FR" sz="1600" b="0" baseline="0" dirty="0">
                <a:latin typeface="Arial" charset="0"/>
              </a:rPr>
              <a:t>       </a:t>
            </a:r>
            <a:r>
              <a:rPr lang="fr-FR" sz="1600" b="0" baseline="0" dirty="0" smtClean="0">
                <a:latin typeface="Arial" charset="0"/>
              </a:rPr>
              <a:t>- Transducteur E/O : Lasers </a:t>
            </a:r>
            <a:r>
              <a:rPr lang="fr-FR" sz="1600" b="0" baseline="0" dirty="0">
                <a:latin typeface="Arial" charset="0"/>
              </a:rPr>
              <a:t>à </a:t>
            </a:r>
            <a:r>
              <a:rPr lang="fr-FR" sz="1600" b="0" baseline="0" dirty="0" smtClean="0">
                <a:latin typeface="Arial" charset="0"/>
              </a:rPr>
              <a:t>semi-conducteurs + Modulateur EO </a:t>
            </a:r>
            <a:r>
              <a:rPr lang="fr-FR" sz="1600" b="0" i="1" baseline="0" dirty="0" smtClean="0">
                <a:latin typeface="Arial" charset="0"/>
              </a:rPr>
              <a:t>(Max R</a:t>
            </a:r>
            <a:r>
              <a:rPr lang="fr-FR" sz="1600" b="0" i="1" baseline="-25000" dirty="0" smtClean="0">
                <a:latin typeface="Arial" charset="0"/>
              </a:rPr>
              <a:t>b</a:t>
            </a:r>
            <a:r>
              <a:rPr lang="fr-FR" sz="1600" b="0" i="1" baseline="0" dirty="0" smtClean="0">
                <a:latin typeface="Arial" charset="0"/>
              </a:rPr>
              <a:t> ~ 50Gb/s)</a:t>
            </a:r>
            <a:endParaRPr lang="fr-FR" sz="1600" b="0" i="1" baseline="0" dirty="0">
              <a:latin typeface="Arial" charset="0"/>
            </a:endParaRPr>
          </a:p>
          <a:p>
            <a:r>
              <a:rPr lang="fr-FR" sz="1600" b="0" baseline="0" dirty="0">
                <a:latin typeface="Arial" charset="0"/>
              </a:rPr>
              <a:t>       - </a:t>
            </a:r>
            <a:r>
              <a:rPr lang="fr-FR" sz="1600" b="0" baseline="0" dirty="0" smtClean="0">
                <a:latin typeface="Arial" charset="0"/>
              </a:rPr>
              <a:t>Transducteur </a:t>
            </a:r>
            <a:r>
              <a:rPr lang="fr-FR" sz="1600" b="0" baseline="0" dirty="0">
                <a:latin typeface="Arial" charset="0"/>
              </a:rPr>
              <a:t>O/E : </a:t>
            </a:r>
            <a:r>
              <a:rPr lang="fr-FR" sz="1600" b="0" baseline="0" dirty="0" smtClean="0">
                <a:latin typeface="Arial" charset="0"/>
              </a:rPr>
              <a:t>Photodiode + Préamplificateur électrique</a:t>
            </a:r>
            <a:endParaRPr lang="fr-FR" sz="1600" b="0" baseline="0" dirty="0">
              <a:latin typeface="Arial" charset="0"/>
            </a:endParaRPr>
          </a:p>
          <a:p>
            <a:pPr>
              <a:spcBef>
                <a:spcPts val="1200"/>
              </a:spcBef>
            </a:pPr>
            <a:r>
              <a:rPr lang="fr-FR" sz="1800" baseline="0" dirty="0">
                <a:latin typeface="Arial" charset="0"/>
              </a:rPr>
              <a:t>Accroissement des capacités</a:t>
            </a:r>
          </a:p>
          <a:p>
            <a:r>
              <a:rPr lang="fr-FR" sz="1800" b="0" baseline="0" dirty="0">
                <a:latin typeface="Arial" charset="0"/>
              </a:rPr>
              <a:t>      </a:t>
            </a:r>
            <a:r>
              <a:rPr lang="fr-FR" sz="1600" b="0" baseline="0" dirty="0" smtClean="0">
                <a:latin typeface="Arial" charset="0"/>
              </a:rPr>
              <a:t>Augmentation </a:t>
            </a:r>
            <a:r>
              <a:rPr lang="fr-FR" sz="1600" b="0" baseline="0" dirty="0">
                <a:latin typeface="Arial" charset="0"/>
              </a:rPr>
              <a:t>du </a:t>
            </a:r>
            <a:r>
              <a:rPr lang="fr-FR" sz="1600" b="0" baseline="0" dirty="0" smtClean="0">
                <a:latin typeface="Arial" charset="0"/>
              </a:rPr>
              <a:t>débit R</a:t>
            </a:r>
            <a:r>
              <a:rPr lang="fr-FR" sz="1600" b="0" baseline="-25000" dirty="0" smtClean="0">
                <a:latin typeface="Arial" charset="0"/>
              </a:rPr>
              <a:t>b</a:t>
            </a:r>
            <a:r>
              <a:rPr lang="fr-FR" sz="1600" b="0" baseline="0" dirty="0" smtClean="0">
                <a:latin typeface="Arial" charset="0"/>
              </a:rPr>
              <a:t> </a:t>
            </a:r>
            <a:r>
              <a:rPr lang="fr-FR" sz="1600" b="0" baseline="0" dirty="0">
                <a:latin typeface="Arial" charset="0"/>
                <a:sym typeface="Symbol" pitchFamily="18" charset="2"/>
              </a:rPr>
              <a:t> </a:t>
            </a:r>
            <a:r>
              <a:rPr lang="fr-FR" sz="1600" b="0" baseline="0" dirty="0" smtClean="0">
                <a:latin typeface="Arial" charset="0"/>
                <a:sym typeface="Symbol" pitchFamily="18" charset="2"/>
              </a:rPr>
              <a:t>Limitation </a:t>
            </a:r>
            <a:r>
              <a:rPr lang="fr-FR" sz="1600" b="0" baseline="0" dirty="0">
                <a:latin typeface="Arial" charset="0"/>
                <a:sym typeface="Symbol" pitchFamily="18" charset="2"/>
              </a:rPr>
              <a:t>par </a:t>
            </a:r>
            <a:r>
              <a:rPr lang="fr-FR" sz="1600" b="0" baseline="0" dirty="0" smtClean="0">
                <a:latin typeface="Arial" charset="0"/>
                <a:sym typeface="Symbol" pitchFamily="18" charset="2"/>
              </a:rPr>
              <a:t>dispersion chromatique, </a:t>
            </a:r>
            <a:r>
              <a:rPr lang="fr-FR" sz="1600" b="0" baseline="0" dirty="0">
                <a:latin typeface="Arial" charset="0"/>
                <a:sym typeface="Symbol" pitchFamily="18" charset="2"/>
              </a:rPr>
              <a:t>circuits électroniques</a:t>
            </a:r>
          </a:p>
          <a:p>
            <a:r>
              <a:rPr lang="fr-FR" sz="1600" b="0" baseline="0" dirty="0">
                <a:latin typeface="Arial" charset="0"/>
                <a:sym typeface="Symbol" pitchFamily="18" charset="2"/>
              </a:rPr>
              <a:t>       </a:t>
            </a:r>
            <a:r>
              <a:rPr lang="fr-FR" sz="1600" b="0" baseline="0" dirty="0" smtClean="0">
                <a:latin typeface="Arial" charset="0"/>
                <a:sym typeface="Symbol" pitchFamily="18" charset="2"/>
              </a:rPr>
              <a:t>   </a:t>
            </a:r>
            <a:r>
              <a:rPr lang="fr-FR" sz="1600" b="0" baseline="0" dirty="0" smtClean="0">
                <a:latin typeface="Arial" charset="0"/>
                <a:sym typeface="Symbol"/>
              </a:rPr>
              <a:t>  </a:t>
            </a:r>
            <a:r>
              <a:rPr lang="fr-FR" sz="1600" b="0" baseline="0" dirty="0" smtClean="0">
                <a:latin typeface="Arial" charset="0"/>
                <a:sym typeface="Symbol" pitchFamily="18" charset="2"/>
              </a:rPr>
              <a:t>Solution : </a:t>
            </a:r>
            <a:r>
              <a:rPr lang="fr-FR" sz="1600" baseline="0" dirty="0" smtClean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Multiplexage </a:t>
            </a:r>
            <a:r>
              <a:rPr lang="fr-FR" sz="1600" baseline="0" dirty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en longueur d’onde </a:t>
            </a:r>
            <a:r>
              <a:rPr lang="fr-FR" sz="1600" baseline="0" dirty="0" smtClean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(</a:t>
            </a:r>
            <a:r>
              <a:rPr lang="fr-FR" sz="1600" baseline="0" dirty="0" err="1" smtClean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Wavelength</a:t>
            </a:r>
            <a:r>
              <a:rPr lang="fr-FR" sz="1600" baseline="0" dirty="0" smtClean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 Division </a:t>
            </a:r>
            <a:r>
              <a:rPr lang="fr-FR" sz="1600" baseline="0" dirty="0" err="1" smtClean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Multiplexing</a:t>
            </a:r>
            <a:r>
              <a:rPr lang="fr-FR" sz="1600" baseline="0" dirty="0" smtClean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)</a:t>
            </a:r>
          </a:p>
          <a:p>
            <a:r>
              <a:rPr lang="fr-FR" sz="1600" b="0" i="1" baseline="0" dirty="0" smtClean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                         ( Débit total =  </a:t>
            </a:r>
            <a:r>
              <a:rPr lang="fr-FR" sz="1600" b="0" i="1" baseline="0" dirty="0" err="1" smtClean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Nbre</a:t>
            </a:r>
            <a:r>
              <a:rPr lang="fr-FR" sz="1600" b="0" i="1" baseline="0" dirty="0" smtClean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 Canaux * R</a:t>
            </a:r>
            <a:r>
              <a:rPr lang="fr-FR" sz="1600" b="0" i="1" baseline="-25000" dirty="0" smtClean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b</a:t>
            </a:r>
            <a:r>
              <a:rPr lang="fr-FR" sz="1600" b="0" i="1" baseline="0" dirty="0" smtClean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)</a:t>
            </a:r>
            <a:endParaRPr lang="fr-FR" sz="1600" b="0" i="1" baseline="0" dirty="0">
              <a:solidFill>
                <a:srgbClr val="FF0000"/>
              </a:solidFill>
              <a:latin typeface="Arial" charset="0"/>
              <a:sym typeface="Symbol" pitchFamily="18" charset="2"/>
            </a:endParaRPr>
          </a:p>
          <a:p>
            <a:endParaRPr lang="fr-FR" sz="1600" b="0" baseline="0" dirty="0">
              <a:latin typeface="Arial" charset="0"/>
              <a:sym typeface="Symbol" pitchFamily="18" charset="2"/>
            </a:endParaRPr>
          </a:p>
        </p:txBody>
      </p:sp>
      <p:sp>
        <p:nvSpPr>
          <p:cNvPr id="57" name="Oval 19"/>
          <p:cNvSpPr>
            <a:spLocks noChangeArrowheads="1"/>
          </p:cNvSpPr>
          <p:nvPr/>
        </p:nvSpPr>
        <p:spPr bwMode="auto">
          <a:xfrm>
            <a:off x="4303897" y="2133055"/>
            <a:ext cx="103188" cy="3016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8" name="Oval 20"/>
          <p:cNvSpPr>
            <a:spLocks noChangeArrowheads="1"/>
          </p:cNvSpPr>
          <p:nvPr/>
        </p:nvSpPr>
        <p:spPr bwMode="auto">
          <a:xfrm>
            <a:off x="4356285" y="2133055"/>
            <a:ext cx="103187" cy="3016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9" name="Oval 21"/>
          <p:cNvSpPr>
            <a:spLocks noChangeArrowheads="1"/>
          </p:cNvSpPr>
          <p:nvPr/>
        </p:nvSpPr>
        <p:spPr bwMode="auto">
          <a:xfrm>
            <a:off x="4407085" y="2133055"/>
            <a:ext cx="103187" cy="3016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1" name="AutoShape 33"/>
          <p:cNvSpPr>
            <a:spLocks noChangeArrowheads="1"/>
          </p:cNvSpPr>
          <p:nvPr/>
        </p:nvSpPr>
        <p:spPr bwMode="auto">
          <a:xfrm rot="5400000">
            <a:off x="4793004" y="2280692"/>
            <a:ext cx="344488" cy="309563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2" name="Oval 19"/>
          <p:cNvSpPr>
            <a:spLocks noChangeArrowheads="1"/>
          </p:cNvSpPr>
          <p:nvPr/>
        </p:nvSpPr>
        <p:spPr bwMode="auto">
          <a:xfrm>
            <a:off x="5402257" y="2127795"/>
            <a:ext cx="103188" cy="3016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3" name="Oval 20"/>
          <p:cNvSpPr>
            <a:spLocks noChangeArrowheads="1"/>
          </p:cNvSpPr>
          <p:nvPr/>
        </p:nvSpPr>
        <p:spPr bwMode="auto">
          <a:xfrm>
            <a:off x="5454645" y="2127795"/>
            <a:ext cx="103187" cy="3016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4" name="Oval 21"/>
          <p:cNvSpPr>
            <a:spLocks noChangeArrowheads="1"/>
          </p:cNvSpPr>
          <p:nvPr/>
        </p:nvSpPr>
        <p:spPr bwMode="auto">
          <a:xfrm>
            <a:off x="5505445" y="2127795"/>
            <a:ext cx="103187" cy="3016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6" name="AutoShape 33"/>
          <p:cNvSpPr>
            <a:spLocks noChangeArrowheads="1"/>
          </p:cNvSpPr>
          <p:nvPr/>
        </p:nvSpPr>
        <p:spPr bwMode="auto">
          <a:xfrm rot="5400000">
            <a:off x="5891364" y="2275432"/>
            <a:ext cx="344488" cy="309563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8" name="Text Box 25"/>
          <p:cNvSpPr txBox="1">
            <a:spLocks noChangeArrowheads="1"/>
          </p:cNvSpPr>
          <p:nvPr/>
        </p:nvSpPr>
        <p:spPr bwMode="auto">
          <a:xfrm>
            <a:off x="3951084" y="1821073"/>
            <a:ext cx="1029449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200" b="0" baseline="0" dirty="0">
                <a:latin typeface="Arial" charset="0"/>
              </a:rPr>
              <a:t>50 – 100 km</a:t>
            </a:r>
          </a:p>
        </p:txBody>
      </p:sp>
      <p:grpSp>
        <p:nvGrpSpPr>
          <p:cNvPr id="70" name="Groupe 69"/>
          <p:cNvGrpSpPr/>
          <p:nvPr/>
        </p:nvGrpSpPr>
        <p:grpSpPr>
          <a:xfrm>
            <a:off x="6822128" y="2297828"/>
            <a:ext cx="972000" cy="276999"/>
            <a:chOff x="6849424" y="2297828"/>
            <a:chExt cx="972000" cy="276999"/>
          </a:xfrm>
          <a:solidFill>
            <a:srgbClr val="33CC33"/>
          </a:solidFill>
        </p:grpSpPr>
        <p:sp>
          <p:nvSpPr>
            <p:cNvPr id="71" name="Rectangle 4"/>
            <p:cNvSpPr>
              <a:spLocks noChangeArrowheads="1"/>
            </p:cNvSpPr>
            <p:nvPr/>
          </p:nvSpPr>
          <p:spPr bwMode="auto">
            <a:xfrm>
              <a:off x="6849424" y="2319930"/>
              <a:ext cx="972000" cy="2160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" name="Text Box 6"/>
            <p:cNvSpPr txBox="1">
              <a:spLocks noChangeArrowheads="1"/>
            </p:cNvSpPr>
            <p:nvPr/>
          </p:nvSpPr>
          <p:spPr bwMode="auto">
            <a:xfrm>
              <a:off x="6902728" y="2297828"/>
              <a:ext cx="8640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sz="1200" b="0" baseline="0" dirty="0" smtClean="0">
                  <a:latin typeface="Arial" charset="0"/>
                </a:rPr>
                <a:t>Détecteur</a:t>
              </a:r>
              <a:endParaRPr lang="fr-FR" sz="1200" b="0" baseline="0" dirty="0">
                <a:latin typeface="Arial" charset="0"/>
              </a:endParaRPr>
            </a:p>
          </p:txBody>
        </p:sp>
      </p:grpSp>
      <p:grpSp>
        <p:nvGrpSpPr>
          <p:cNvPr id="84" name="Groupe 83"/>
          <p:cNvGrpSpPr/>
          <p:nvPr/>
        </p:nvGrpSpPr>
        <p:grpSpPr>
          <a:xfrm>
            <a:off x="1014816" y="1707118"/>
            <a:ext cx="1483836" cy="1463759"/>
            <a:chOff x="1014816" y="1707118"/>
            <a:chExt cx="1483836" cy="1463759"/>
          </a:xfrm>
        </p:grpSpPr>
        <p:grpSp>
          <p:nvGrpSpPr>
            <p:cNvPr id="46" name="Groupe 45"/>
            <p:cNvGrpSpPr/>
            <p:nvPr/>
          </p:nvGrpSpPr>
          <p:grpSpPr>
            <a:xfrm>
              <a:off x="1014816" y="2003808"/>
              <a:ext cx="1477020" cy="276999"/>
              <a:chOff x="1012544" y="2303087"/>
              <a:chExt cx="1477020" cy="304478"/>
            </a:xfrm>
          </p:grpSpPr>
          <p:sp>
            <p:nvSpPr>
              <p:cNvPr id="47" name="Rectangle 4"/>
              <p:cNvSpPr>
                <a:spLocks noChangeArrowheads="1"/>
              </p:cNvSpPr>
              <p:nvPr/>
            </p:nvSpPr>
            <p:spPr bwMode="auto">
              <a:xfrm>
                <a:off x="1068774" y="2321499"/>
                <a:ext cx="1368000" cy="2160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 b="0"/>
              </a:p>
            </p:txBody>
          </p:sp>
          <p:sp>
            <p:nvSpPr>
              <p:cNvPr id="48" name="Text Box 6"/>
              <p:cNvSpPr txBox="1">
                <a:spLocks noChangeArrowheads="1"/>
              </p:cNvSpPr>
              <p:nvPr/>
            </p:nvSpPr>
            <p:spPr bwMode="auto">
              <a:xfrm>
                <a:off x="1012544" y="2303087"/>
                <a:ext cx="1477020" cy="304478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1200" b="0" baseline="0" dirty="0">
                    <a:latin typeface="Arial" charset="0"/>
                  </a:rPr>
                  <a:t>Laser </a:t>
                </a:r>
                <a:r>
                  <a:rPr lang="fr-FR" sz="1200" b="0" baseline="0" dirty="0" smtClean="0">
                    <a:latin typeface="Arial" charset="0"/>
                  </a:rPr>
                  <a:t>- Modulateur</a:t>
                </a:r>
                <a:endParaRPr lang="fr-FR" sz="1200" b="0" baseline="0" dirty="0">
                  <a:latin typeface="Arial" charset="0"/>
                </a:endParaRPr>
              </a:p>
            </p:txBody>
          </p:sp>
        </p:grpSp>
        <p:grpSp>
          <p:nvGrpSpPr>
            <p:cNvPr id="49" name="Groupe 48"/>
            <p:cNvGrpSpPr/>
            <p:nvPr/>
          </p:nvGrpSpPr>
          <p:grpSpPr>
            <a:xfrm>
              <a:off x="1017088" y="1707118"/>
              <a:ext cx="1477020" cy="276999"/>
              <a:chOff x="1012544" y="2273083"/>
              <a:chExt cx="1477020" cy="304478"/>
            </a:xfrm>
          </p:grpSpPr>
          <p:sp>
            <p:nvSpPr>
              <p:cNvPr id="50" name="Rectangle 4"/>
              <p:cNvSpPr>
                <a:spLocks noChangeArrowheads="1"/>
              </p:cNvSpPr>
              <p:nvPr/>
            </p:nvSpPr>
            <p:spPr bwMode="auto">
              <a:xfrm>
                <a:off x="1068774" y="2321499"/>
                <a:ext cx="1368000" cy="2160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 b="0"/>
              </a:p>
            </p:txBody>
          </p:sp>
          <p:sp>
            <p:nvSpPr>
              <p:cNvPr id="51" name="Text Box 6"/>
              <p:cNvSpPr txBox="1">
                <a:spLocks noChangeArrowheads="1"/>
              </p:cNvSpPr>
              <p:nvPr/>
            </p:nvSpPr>
            <p:spPr bwMode="auto">
              <a:xfrm>
                <a:off x="1012544" y="2273083"/>
                <a:ext cx="1477020" cy="30447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1200" b="0" baseline="0" dirty="0">
                    <a:latin typeface="Arial" charset="0"/>
                  </a:rPr>
                  <a:t>Laser </a:t>
                </a:r>
                <a:r>
                  <a:rPr lang="fr-FR" sz="1200" b="0" baseline="0" dirty="0" smtClean="0">
                    <a:latin typeface="Arial" charset="0"/>
                  </a:rPr>
                  <a:t>- Modulateur</a:t>
                </a:r>
                <a:endParaRPr lang="fr-FR" sz="1200" b="0" baseline="0" dirty="0">
                  <a:latin typeface="Arial" charset="0"/>
                </a:endParaRPr>
              </a:p>
            </p:txBody>
          </p:sp>
        </p:grpSp>
        <p:grpSp>
          <p:nvGrpSpPr>
            <p:cNvPr id="52" name="Groupe 51"/>
            <p:cNvGrpSpPr/>
            <p:nvPr/>
          </p:nvGrpSpPr>
          <p:grpSpPr>
            <a:xfrm>
              <a:off x="1019360" y="2597188"/>
              <a:ext cx="1477020" cy="276999"/>
              <a:chOff x="1012544" y="2303087"/>
              <a:chExt cx="1477020" cy="304478"/>
            </a:xfrm>
          </p:grpSpPr>
          <p:sp>
            <p:nvSpPr>
              <p:cNvPr id="53" name="Rectangle 4"/>
              <p:cNvSpPr>
                <a:spLocks noChangeArrowheads="1"/>
              </p:cNvSpPr>
              <p:nvPr/>
            </p:nvSpPr>
            <p:spPr bwMode="auto">
              <a:xfrm>
                <a:off x="1068774" y="2321499"/>
                <a:ext cx="1368000" cy="2160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 b="0"/>
              </a:p>
            </p:txBody>
          </p:sp>
          <p:sp>
            <p:nvSpPr>
              <p:cNvPr id="54" name="Text Box 6"/>
              <p:cNvSpPr txBox="1">
                <a:spLocks noChangeArrowheads="1"/>
              </p:cNvSpPr>
              <p:nvPr/>
            </p:nvSpPr>
            <p:spPr bwMode="auto">
              <a:xfrm>
                <a:off x="1012544" y="2303087"/>
                <a:ext cx="1477020" cy="304478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1200" b="0" baseline="0" dirty="0">
                    <a:latin typeface="Arial" charset="0"/>
                  </a:rPr>
                  <a:t>Laser </a:t>
                </a:r>
                <a:r>
                  <a:rPr lang="fr-FR" sz="1200" b="0" baseline="0" dirty="0" smtClean="0">
                    <a:latin typeface="Arial" charset="0"/>
                  </a:rPr>
                  <a:t>- Modulateur</a:t>
                </a:r>
                <a:endParaRPr lang="fr-FR" sz="1200" b="0" baseline="0" dirty="0">
                  <a:latin typeface="Arial" charset="0"/>
                </a:endParaRPr>
              </a:p>
            </p:txBody>
          </p:sp>
        </p:grpSp>
        <p:grpSp>
          <p:nvGrpSpPr>
            <p:cNvPr id="55" name="Groupe 54"/>
            <p:cNvGrpSpPr/>
            <p:nvPr/>
          </p:nvGrpSpPr>
          <p:grpSpPr>
            <a:xfrm>
              <a:off x="1021632" y="2893878"/>
              <a:ext cx="1477020" cy="276999"/>
              <a:chOff x="1012544" y="2303087"/>
              <a:chExt cx="1477020" cy="304478"/>
            </a:xfrm>
          </p:grpSpPr>
          <p:sp>
            <p:nvSpPr>
              <p:cNvPr id="56" name="Rectangle 4"/>
              <p:cNvSpPr>
                <a:spLocks noChangeArrowheads="1"/>
              </p:cNvSpPr>
              <p:nvPr/>
            </p:nvSpPr>
            <p:spPr bwMode="auto">
              <a:xfrm>
                <a:off x="1068774" y="2321499"/>
                <a:ext cx="1368000" cy="2160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 b="0"/>
              </a:p>
            </p:txBody>
          </p:sp>
          <p:sp>
            <p:nvSpPr>
              <p:cNvPr id="60" name="Text Box 6"/>
              <p:cNvSpPr txBox="1">
                <a:spLocks noChangeArrowheads="1"/>
              </p:cNvSpPr>
              <p:nvPr/>
            </p:nvSpPr>
            <p:spPr bwMode="auto">
              <a:xfrm>
                <a:off x="1012544" y="2303087"/>
                <a:ext cx="1477020" cy="304478"/>
              </a:xfrm>
              <a:prstGeom prst="rect">
                <a:avLst/>
              </a:prstGeom>
              <a:solidFill>
                <a:srgbClr val="FF33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1200" b="0" baseline="0" dirty="0">
                    <a:latin typeface="Arial" charset="0"/>
                  </a:rPr>
                  <a:t>Laser </a:t>
                </a:r>
                <a:r>
                  <a:rPr lang="fr-FR" sz="1200" b="0" baseline="0" dirty="0" smtClean="0">
                    <a:latin typeface="Arial" charset="0"/>
                  </a:rPr>
                  <a:t>- Modulateur</a:t>
                </a:r>
                <a:endParaRPr lang="fr-FR" sz="1200" b="0" baseline="0" dirty="0">
                  <a:latin typeface="Arial" charset="0"/>
                </a:endParaRPr>
              </a:p>
            </p:txBody>
          </p:sp>
        </p:grpSp>
      </p:grpSp>
      <p:grpSp>
        <p:nvGrpSpPr>
          <p:cNvPr id="72" name="Groupe 71"/>
          <p:cNvGrpSpPr/>
          <p:nvPr/>
        </p:nvGrpSpPr>
        <p:grpSpPr>
          <a:xfrm>
            <a:off x="6824400" y="2013492"/>
            <a:ext cx="972000" cy="276999"/>
            <a:chOff x="6849424" y="2297828"/>
            <a:chExt cx="972000" cy="276999"/>
          </a:xfrm>
          <a:solidFill>
            <a:srgbClr val="FFFF00"/>
          </a:solidFill>
        </p:grpSpPr>
        <p:sp>
          <p:nvSpPr>
            <p:cNvPr id="73" name="Rectangle 4"/>
            <p:cNvSpPr>
              <a:spLocks noChangeArrowheads="1"/>
            </p:cNvSpPr>
            <p:nvPr/>
          </p:nvSpPr>
          <p:spPr bwMode="auto">
            <a:xfrm>
              <a:off x="6849424" y="2319930"/>
              <a:ext cx="972000" cy="2160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4" name="Text Box 6"/>
            <p:cNvSpPr txBox="1">
              <a:spLocks noChangeArrowheads="1"/>
            </p:cNvSpPr>
            <p:nvPr/>
          </p:nvSpPr>
          <p:spPr bwMode="auto">
            <a:xfrm>
              <a:off x="6902728" y="2297828"/>
              <a:ext cx="8640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sz="1200" b="0" baseline="0" dirty="0" smtClean="0">
                  <a:latin typeface="Arial" charset="0"/>
                </a:rPr>
                <a:t>Détecteur</a:t>
              </a:r>
              <a:endParaRPr lang="fr-FR" sz="1200" b="0" baseline="0" dirty="0">
                <a:latin typeface="Arial" charset="0"/>
              </a:endParaRPr>
            </a:p>
          </p:txBody>
        </p:sp>
      </p:grpSp>
      <p:grpSp>
        <p:nvGrpSpPr>
          <p:cNvPr id="75" name="Groupe 74"/>
          <p:cNvGrpSpPr/>
          <p:nvPr/>
        </p:nvGrpSpPr>
        <p:grpSpPr>
          <a:xfrm>
            <a:off x="6826672" y="1742804"/>
            <a:ext cx="972000" cy="276999"/>
            <a:chOff x="6849424" y="2297828"/>
            <a:chExt cx="972000" cy="276999"/>
          </a:xfrm>
          <a:solidFill>
            <a:srgbClr val="FF0000"/>
          </a:solidFill>
        </p:grpSpPr>
        <p:sp>
          <p:nvSpPr>
            <p:cNvPr id="76" name="Rectangle 4"/>
            <p:cNvSpPr>
              <a:spLocks noChangeArrowheads="1"/>
            </p:cNvSpPr>
            <p:nvPr/>
          </p:nvSpPr>
          <p:spPr bwMode="auto">
            <a:xfrm>
              <a:off x="6849424" y="2319930"/>
              <a:ext cx="972000" cy="2160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7" name="Text Box 6"/>
            <p:cNvSpPr txBox="1">
              <a:spLocks noChangeArrowheads="1"/>
            </p:cNvSpPr>
            <p:nvPr/>
          </p:nvSpPr>
          <p:spPr bwMode="auto">
            <a:xfrm>
              <a:off x="6902728" y="2297828"/>
              <a:ext cx="8640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sz="1200" b="0" baseline="0" dirty="0" smtClean="0">
                  <a:latin typeface="Arial" charset="0"/>
                </a:rPr>
                <a:t>Détecteur</a:t>
              </a:r>
              <a:endParaRPr lang="fr-FR" sz="1200" b="0" baseline="0" dirty="0">
                <a:latin typeface="Arial" charset="0"/>
              </a:endParaRPr>
            </a:p>
          </p:txBody>
        </p:sp>
      </p:grpSp>
      <p:grpSp>
        <p:nvGrpSpPr>
          <p:cNvPr id="78" name="Groupe 77"/>
          <p:cNvGrpSpPr/>
          <p:nvPr/>
        </p:nvGrpSpPr>
        <p:grpSpPr>
          <a:xfrm>
            <a:off x="6828944" y="2819257"/>
            <a:ext cx="972000" cy="276999"/>
            <a:chOff x="6849424" y="2297828"/>
            <a:chExt cx="972000" cy="276999"/>
          </a:xfrm>
        </p:grpSpPr>
        <p:sp>
          <p:nvSpPr>
            <p:cNvPr id="79" name="Rectangle 4"/>
            <p:cNvSpPr>
              <a:spLocks noChangeArrowheads="1"/>
            </p:cNvSpPr>
            <p:nvPr/>
          </p:nvSpPr>
          <p:spPr bwMode="auto">
            <a:xfrm>
              <a:off x="6849424" y="2319930"/>
              <a:ext cx="972000" cy="216000"/>
            </a:xfrm>
            <a:prstGeom prst="rect">
              <a:avLst/>
            </a:prstGeom>
            <a:solidFill>
              <a:srgbClr val="FF33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0" name="Text Box 6"/>
            <p:cNvSpPr txBox="1">
              <a:spLocks noChangeArrowheads="1"/>
            </p:cNvSpPr>
            <p:nvPr/>
          </p:nvSpPr>
          <p:spPr bwMode="auto">
            <a:xfrm>
              <a:off x="6902728" y="2297828"/>
              <a:ext cx="8640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sz="1200" b="0" baseline="0" dirty="0" smtClean="0">
                  <a:latin typeface="Arial" charset="0"/>
                </a:rPr>
                <a:t>Détecteur</a:t>
              </a:r>
              <a:endParaRPr lang="fr-FR" sz="1200" b="0" baseline="0" dirty="0">
                <a:latin typeface="Arial" charset="0"/>
              </a:endParaRPr>
            </a:p>
          </p:txBody>
        </p:sp>
      </p:grpSp>
      <p:grpSp>
        <p:nvGrpSpPr>
          <p:cNvPr id="81" name="Groupe 80"/>
          <p:cNvGrpSpPr/>
          <p:nvPr/>
        </p:nvGrpSpPr>
        <p:grpSpPr>
          <a:xfrm>
            <a:off x="6817568" y="2561136"/>
            <a:ext cx="972000" cy="276999"/>
            <a:chOff x="6849424" y="2297828"/>
            <a:chExt cx="972000" cy="276999"/>
          </a:xfrm>
          <a:solidFill>
            <a:srgbClr val="00CCFF"/>
          </a:solidFill>
        </p:grpSpPr>
        <p:sp>
          <p:nvSpPr>
            <p:cNvPr id="82" name="Rectangle 4"/>
            <p:cNvSpPr>
              <a:spLocks noChangeArrowheads="1"/>
            </p:cNvSpPr>
            <p:nvPr/>
          </p:nvSpPr>
          <p:spPr bwMode="auto">
            <a:xfrm>
              <a:off x="6849424" y="2319930"/>
              <a:ext cx="972000" cy="2160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3" name="Text Box 6"/>
            <p:cNvSpPr txBox="1">
              <a:spLocks noChangeArrowheads="1"/>
            </p:cNvSpPr>
            <p:nvPr/>
          </p:nvSpPr>
          <p:spPr bwMode="auto">
            <a:xfrm>
              <a:off x="6902728" y="2297828"/>
              <a:ext cx="8640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sz="1200" b="0" baseline="0" dirty="0" smtClean="0">
                  <a:latin typeface="Arial" charset="0"/>
                </a:rPr>
                <a:t>Détecteur</a:t>
              </a:r>
              <a:endParaRPr lang="fr-FR" sz="1200" b="0" baseline="0" dirty="0">
                <a:latin typeface="Arial" charset="0"/>
              </a:endParaRPr>
            </a:p>
          </p:txBody>
        </p:sp>
      </p:grpSp>
      <p:grpSp>
        <p:nvGrpSpPr>
          <p:cNvPr id="45" name="Groupe 44"/>
          <p:cNvGrpSpPr/>
          <p:nvPr/>
        </p:nvGrpSpPr>
        <p:grpSpPr>
          <a:xfrm>
            <a:off x="1012544" y="2300498"/>
            <a:ext cx="1477020" cy="276999"/>
            <a:chOff x="1012544" y="2303087"/>
            <a:chExt cx="1477020" cy="304478"/>
          </a:xfrm>
        </p:grpSpPr>
        <p:sp>
          <p:nvSpPr>
            <p:cNvPr id="32773" name="Rectangle 4"/>
            <p:cNvSpPr>
              <a:spLocks noChangeArrowheads="1"/>
            </p:cNvSpPr>
            <p:nvPr/>
          </p:nvSpPr>
          <p:spPr bwMode="auto">
            <a:xfrm>
              <a:off x="1068774" y="2321499"/>
              <a:ext cx="1368000" cy="216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b="0"/>
            </a:p>
          </p:txBody>
        </p:sp>
        <p:sp>
          <p:nvSpPr>
            <p:cNvPr id="32775" name="Text Box 6"/>
            <p:cNvSpPr txBox="1">
              <a:spLocks noChangeArrowheads="1"/>
            </p:cNvSpPr>
            <p:nvPr/>
          </p:nvSpPr>
          <p:spPr bwMode="auto">
            <a:xfrm>
              <a:off x="1012544" y="2303087"/>
              <a:ext cx="1477020" cy="304478"/>
            </a:xfrm>
            <a:prstGeom prst="rect">
              <a:avLst/>
            </a:prstGeom>
            <a:solidFill>
              <a:srgbClr val="33CC33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sz="1200" b="0" baseline="0" dirty="0">
                  <a:latin typeface="Arial" charset="0"/>
                </a:rPr>
                <a:t>Laser </a:t>
              </a:r>
              <a:r>
                <a:rPr lang="fr-FR" sz="1200" b="0" baseline="0" dirty="0" smtClean="0">
                  <a:latin typeface="Arial" charset="0"/>
                </a:rPr>
                <a:t>- Modulateur</a:t>
              </a:r>
              <a:endParaRPr lang="fr-FR" sz="1200" b="0" baseline="0" dirty="0">
                <a:latin typeface="Arial" charset="0"/>
              </a:endParaRPr>
            </a:p>
          </p:txBody>
        </p:sp>
      </p:grpSp>
      <p:sp>
        <p:nvSpPr>
          <p:cNvPr id="88" name="Rectangle 87"/>
          <p:cNvSpPr/>
          <p:nvPr/>
        </p:nvSpPr>
        <p:spPr bwMode="auto">
          <a:xfrm>
            <a:off x="340944" y="5229200"/>
            <a:ext cx="8748464" cy="122413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91" name="Groupe 90"/>
          <p:cNvGrpSpPr/>
          <p:nvPr/>
        </p:nvGrpSpPr>
        <p:grpSpPr>
          <a:xfrm>
            <a:off x="614958" y="1633863"/>
            <a:ext cx="351378" cy="1554161"/>
            <a:chOff x="614958" y="1633863"/>
            <a:chExt cx="351378" cy="1554161"/>
          </a:xfrm>
        </p:grpSpPr>
        <p:sp>
          <p:nvSpPr>
            <p:cNvPr id="85" name="ZoneTexte 84"/>
            <p:cNvSpPr txBox="1"/>
            <p:nvPr/>
          </p:nvSpPr>
          <p:spPr>
            <a:xfrm>
              <a:off x="614958" y="2257127"/>
              <a:ext cx="3513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aseline="0" dirty="0" smtClean="0">
                  <a:solidFill>
                    <a:srgbClr val="008000"/>
                  </a:solidFill>
                  <a:latin typeface="Symbol" pitchFamily="18" charset="2"/>
                </a:rPr>
                <a:t>l</a:t>
              </a:r>
              <a:r>
                <a:rPr lang="fr-FR" sz="1400" baseline="-25000" dirty="0" smtClean="0">
                  <a:solidFill>
                    <a:srgbClr val="008000"/>
                  </a:solidFill>
                  <a:latin typeface="Arial" pitchFamily="34" charset="0"/>
                </a:rPr>
                <a:t>3</a:t>
              </a:r>
              <a:endParaRPr lang="fr-FR" sz="1400" baseline="-25000" dirty="0">
                <a:solidFill>
                  <a:srgbClr val="008000"/>
                </a:solidFill>
                <a:latin typeface="Arial" pitchFamily="34" charset="0"/>
              </a:endParaRPr>
            </a:p>
          </p:txBody>
        </p:sp>
        <p:sp>
          <p:nvSpPr>
            <p:cNvPr id="86" name="ZoneTexte 85"/>
            <p:cNvSpPr txBox="1"/>
            <p:nvPr/>
          </p:nvSpPr>
          <p:spPr>
            <a:xfrm>
              <a:off x="614958" y="1945495"/>
              <a:ext cx="35137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sz="1400" baseline="0" dirty="0" smtClean="0">
                  <a:solidFill>
                    <a:srgbClr val="FFFF00"/>
                  </a:solidFill>
                  <a:latin typeface="Symbol" pitchFamily="18" charset="2"/>
                </a:rPr>
                <a:t>l</a:t>
              </a:r>
              <a:r>
                <a:rPr lang="fr-FR" sz="1400" baseline="-25000" dirty="0" smtClean="0">
                  <a:solidFill>
                    <a:srgbClr val="FFFF00"/>
                  </a:solidFill>
                  <a:latin typeface="Arial" pitchFamily="34" charset="0"/>
                </a:rPr>
                <a:t>3</a:t>
              </a:r>
              <a:endParaRPr lang="fr-FR" sz="1400" baseline="-25000" dirty="0">
                <a:solidFill>
                  <a:srgbClr val="FFFF00"/>
                </a:solidFill>
                <a:latin typeface="Arial" pitchFamily="34" charset="0"/>
              </a:endParaRPr>
            </a:p>
          </p:txBody>
        </p:sp>
        <p:sp>
          <p:nvSpPr>
            <p:cNvPr id="87" name="ZoneTexte 86"/>
            <p:cNvSpPr txBox="1"/>
            <p:nvPr/>
          </p:nvSpPr>
          <p:spPr>
            <a:xfrm>
              <a:off x="614958" y="1633863"/>
              <a:ext cx="3513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aseline="0" dirty="0" smtClean="0">
                  <a:solidFill>
                    <a:srgbClr val="FF0000"/>
                  </a:solidFill>
                  <a:latin typeface="Symbol" pitchFamily="18" charset="2"/>
                </a:rPr>
                <a:t>l</a:t>
              </a:r>
              <a:r>
                <a:rPr lang="fr-FR" sz="1400" baseline="-25000" dirty="0" smtClean="0">
                  <a:solidFill>
                    <a:srgbClr val="FF0000"/>
                  </a:solidFill>
                  <a:latin typeface="Arial" pitchFamily="34" charset="0"/>
                </a:rPr>
                <a:t>3</a:t>
              </a:r>
              <a:endParaRPr lang="fr-FR" sz="1400" baseline="-25000" dirty="0">
                <a:solidFill>
                  <a:srgbClr val="FF0000"/>
                </a:solidFill>
                <a:latin typeface="Arial" pitchFamily="34" charset="0"/>
              </a:endParaRPr>
            </a:p>
          </p:txBody>
        </p:sp>
        <p:sp>
          <p:nvSpPr>
            <p:cNvPr id="89" name="ZoneTexte 88"/>
            <p:cNvSpPr txBox="1"/>
            <p:nvPr/>
          </p:nvSpPr>
          <p:spPr>
            <a:xfrm>
              <a:off x="614958" y="2568687"/>
              <a:ext cx="3513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aseline="0" dirty="0" smtClean="0">
                  <a:solidFill>
                    <a:srgbClr val="00CCFF"/>
                  </a:solidFill>
                  <a:latin typeface="Symbol" pitchFamily="18" charset="2"/>
                </a:rPr>
                <a:t>l</a:t>
              </a:r>
              <a:r>
                <a:rPr lang="fr-FR" sz="1400" baseline="-25000" dirty="0" smtClean="0">
                  <a:solidFill>
                    <a:srgbClr val="00CCFF"/>
                  </a:solidFill>
                  <a:latin typeface="Arial" pitchFamily="34" charset="0"/>
                </a:rPr>
                <a:t>3</a:t>
              </a:r>
              <a:endParaRPr lang="fr-FR" sz="1400" baseline="-25000" dirty="0">
                <a:solidFill>
                  <a:srgbClr val="00CCFF"/>
                </a:solidFill>
                <a:latin typeface="Arial" pitchFamily="34" charset="0"/>
              </a:endParaRPr>
            </a:p>
          </p:txBody>
        </p:sp>
        <p:sp>
          <p:nvSpPr>
            <p:cNvPr id="90" name="ZoneTexte 89"/>
            <p:cNvSpPr txBox="1"/>
            <p:nvPr/>
          </p:nvSpPr>
          <p:spPr>
            <a:xfrm>
              <a:off x="614958" y="2880247"/>
              <a:ext cx="3513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aseline="0" dirty="0" smtClean="0">
                  <a:solidFill>
                    <a:srgbClr val="FF33CC"/>
                  </a:solidFill>
                  <a:latin typeface="Symbol" pitchFamily="18" charset="2"/>
                </a:rPr>
                <a:t>l</a:t>
              </a:r>
              <a:r>
                <a:rPr lang="fr-FR" sz="1400" baseline="-25000" dirty="0" smtClean="0">
                  <a:solidFill>
                    <a:srgbClr val="FF33CC"/>
                  </a:solidFill>
                  <a:latin typeface="Arial" pitchFamily="34" charset="0"/>
                </a:rPr>
                <a:t>3</a:t>
              </a:r>
              <a:endParaRPr lang="fr-FR" sz="1400" baseline="-25000" dirty="0">
                <a:solidFill>
                  <a:srgbClr val="FF33CC"/>
                </a:solidFill>
                <a:latin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9"/>
          <p:cNvGraphicFramePr>
            <a:graphicFrameLocks noChangeAspect="1"/>
          </p:cNvGraphicFramePr>
          <p:nvPr/>
        </p:nvGraphicFramePr>
        <p:xfrm>
          <a:off x="66675" y="1546225"/>
          <a:ext cx="4343400" cy="3606800"/>
        </p:xfrm>
        <a:graphic>
          <a:graphicData uri="http://schemas.openxmlformats.org/presentationml/2006/ole">
            <p:oleObj spid="_x0000_s2050" name="Graph" r:id="rId3" imgW="3807360" imgH="3160800" progId="Origin50.Graph">
              <p:embed/>
            </p:oleObj>
          </a:graphicData>
        </a:graphic>
      </p:graphicFrame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4510088" y="2590800"/>
            <a:ext cx="404495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fr-FR" sz="1600" b="0" baseline="0">
                <a:latin typeface="Arial" charset="0"/>
              </a:rPr>
              <a:t>1</a:t>
            </a:r>
            <a:r>
              <a:rPr lang="fr-FR" sz="1600" b="0">
                <a:latin typeface="Arial" charset="0"/>
              </a:rPr>
              <a:t>ère</a:t>
            </a:r>
            <a:r>
              <a:rPr lang="fr-FR" sz="1600" b="0" baseline="0">
                <a:latin typeface="Arial" charset="0"/>
              </a:rPr>
              <a:t>  génération : fibre multimode (0.85µm)</a:t>
            </a:r>
          </a:p>
          <a:p>
            <a:pPr>
              <a:lnSpc>
                <a:spcPct val="130000"/>
              </a:lnSpc>
            </a:pPr>
            <a:r>
              <a:rPr lang="fr-FR" sz="1600" b="0" baseline="0">
                <a:latin typeface="Arial" charset="0"/>
              </a:rPr>
              <a:t>2</a:t>
            </a:r>
            <a:r>
              <a:rPr lang="fr-FR" sz="1600" b="0">
                <a:latin typeface="Arial" charset="0"/>
              </a:rPr>
              <a:t>ème</a:t>
            </a:r>
            <a:r>
              <a:rPr lang="fr-FR" sz="1600" b="0" baseline="0">
                <a:latin typeface="Arial" charset="0"/>
              </a:rPr>
              <a:t> génération : fibre monomode (1.3 µm)</a:t>
            </a:r>
          </a:p>
          <a:p>
            <a:pPr>
              <a:lnSpc>
                <a:spcPct val="130000"/>
              </a:lnSpc>
            </a:pPr>
            <a:r>
              <a:rPr lang="fr-FR" sz="1600" b="0" baseline="0">
                <a:latin typeface="Arial" charset="0"/>
              </a:rPr>
              <a:t>3</a:t>
            </a:r>
            <a:r>
              <a:rPr lang="fr-FR" sz="1600" b="0">
                <a:latin typeface="Arial" charset="0"/>
              </a:rPr>
              <a:t>ème</a:t>
            </a:r>
            <a:r>
              <a:rPr lang="fr-FR" sz="1600" b="0" baseline="0">
                <a:latin typeface="Arial" charset="0"/>
              </a:rPr>
              <a:t> génération : laser DFB 1.55 µm</a:t>
            </a:r>
          </a:p>
          <a:p>
            <a:pPr>
              <a:lnSpc>
                <a:spcPct val="130000"/>
              </a:lnSpc>
            </a:pPr>
            <a:r>
              <a:rPr lang="fr-FR" sz="1600" b="0" baseline="0">
                <a:latin typeface="Arial" charset="0"/>
              </a:rPr>
              <a:t>4</a:t>
            </a:r>
            <a:r>
              <a:rPr lang="fr-FR" sz="1600" b="0">
                <a:latin typeface="Arial" charset="0"/>
              </a:rPr>
              <a:t>ème</a:t>
            </a:r>
            <a:r>
              <a:rPr lang="fr-FR" sz="1600" b="0" baseline="0">
                <a:latin typeface="Arial" charset="0"/>
              </a:rPr>
              <a:t> génération : amplification optique</a:t>
            </a:r>
          </a:p>
          <a:p>
            <a:pPr>
              <a:lnSpc>
                <a:spcPct val="130000"/>
              </a:lnSpc>
            </a:pPr>
            <a:r>
              <a:rPr lang="fr-FR" sz="1600" b="0" baseline="0">
                <a:latin typeface="Arial" charset="0"/>
              </a:rPr>
              <a:t>5</a:t>
            </a:r>
            <a:r>
              <a:rPr lang="fr-FR" sz="1600" b="0">
                <a:latin typeface="Arial" charset="0"/>
              </a:rPr>
              <a:t>ème</a:t>
            </a:r>
            <a:r>
              <a:rPr lang="fr-FR" sz="1600" b="0" baseline="0">
                <a:latin typeface="Arial" charset="0"/>
              </a:rPr>
              <a:t> génération : systèmes WDM</a:t>
            </a:r>
            <a:endParaRPr lang="en-GB" sz="1600" b="0" baseline="0">
              <a:latin typeface="Arial" charset="0"/>
            </a:endParaRPr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2314575" y="306388"/>
            <a:ext cx="500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aseline="0">
                <a:latin typeface="Arial" charset="0"/>
              </a:rPr>
              <a:t>Evolution des systèmes optiques</a:t>
            </a:r>
            <a:endParaRPr lang="en-GB" baseline="0">
              <a:latin typeface="Arial" charset="0"/>
            </a:endParaRPr>
          </a:p>
        </p:txBody>
      </p:sp>
      <p:sp>
        <p:nvSpPr>
          <p:cNvPr id="2053" name="Text Box 7"/>
          <p:cNvSpPr txBox="1">
            <a:spLocks noChangeArrowheads="1"/>
          </p:cNvSpPr>
          <p:nvPr/>
        </p:nvSpPr>
        <p:spPr bwMode="auto">
          <a:xfrm>
            <a:off x="4827588" y="2058988"/>
            <a:ext cx="30315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 baseline="0" dirty="0">
                <a:latin typeface="Arial" charset="0"/>
              </a:rPr>
              <a:t>Ruptures technologiques </a:t>
            </a:r>
            <a:endParaRPr lang="en-GB" sz="1800" baseline="0" dirty="0">
              <a:latin typeface="Arial" charset="0"/>
            </a:endParaRPr>
          </a:p>
        </p:txBody>
      </p:sp>
      <p:sp>
        <p:nvSpPr>
          <p:cNvPr id="2054" name="Text Box 8"/>
          <p:cNvSpPr txBox="1">
            <a:spLocks noChangeArrowheads="1"/>
          </p:cNvSpPr>
          <p:nvPr/>
        </p:nvSpPr>
        <p:spPr bwMode="auto">
          <a:xfrm>
            <a:off x="485775" y="5507038"/>
            <a:ext cx="81740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 baseline="0" dirty="0">
                <a:latin typeface="Arial" charset="0"/>
              </a:rPr>
              <a:t>L’accroissement des capacités est  « tirée » par l’innovation technologie </a:t>
            </a:r>
            <a:endParaRPr lang="en-GB" sz="1800" baseline="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152400"/>
            <a:ext cx="1828800" cy="762000"/>
          </a:xfrm>
        </p:spPr>
        <p:txBody>
          <a:bodyPr/>
          <a:lstStyle/>
          <a:p>
            <a:pPr eaLnBrk="1" hangingPunct="1"/>
            <a:r>
              <a:rPr lang="fr-FR" sz="2400" b="1" smtClean="0">
                <a:latin typeface="Arial" charset="0"/>
              </a:rPr>
              <a:t>Plan</a:t>
            </a:r>
            <a:endParaRPr lang="en-GB" sz="2400" b="1" smtClean="0">
              <a:latin typeface="Arial" charset="0"/>
            </a:endParaRP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755576" y="1412014"/>
            <a:ext cx="5780750" cy="4736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 baseline="0" dirty="0">
                <a:latin typeface="Arial" charset="0"/>
              </a:rPr>
              <a:t>Support de propagation</a:t>
            </a:r>
          </a:p>
          <a:p>
            <a:r>
              <a:rPr lang="fr-FR" sz="2000" b="0" baseline="0" dirty="0">
                <a:latin typeface="Arial" charset="0"/>
              </a:rPr>
              <a:t>     </a:t>
            </a:r>
            <a:r>
              <a:rPr lang="fr-FR" sz="1800" b="0" baseline="0" dirty="0">
                <a:latin typeface="Arial" charset="0"/>
              </a:rPr>
              <a:t>- Principe de guidage</a:t>
            </a:r>
          </a:p>
          <a:p>
            <a:r>
              <a:rPr lang="fr-FR" sz="1800" b="0" i="1" baseline="0" dirty="0">
                <a:latin typeface="Arial" charset="0"/>
              </a:rPr>
              <a:t>	</a:t>
            </a:r>
            <a:r>
              <a:rPr lang="fr-FR" sz="1600" b="0" i="1" baseline="0" dirty="0" smtClean="0">
                <a:latin typeface="Arial" charset="0"/>
              </a:rPr>
              <a:t>Rappel : Fibre </a:t>
            </a:r>
            <a:r>
              <a:rPr lang="fr-FR" sz="1600" b="0" i="1" baseline="0" dirty="0" err="1" smtClean="0">
                <a:latin typeface="Arial" charset="0"/>
              </a:rPr>
              <a:t>multimode</a:t>
            </a:r>
            <a:r>
              <a:rPr lang="fr-FR" sz="1600" b="0" i="1" baseline="0" dirty="0" smtClean="0">
                <a:latin typeface="Arial" charset="0"/>
              </a:rPr>
              <a:t> et Dispersion intermodale</a:t>
            </a:r>
            <a:endParaRPr lang="fr-FR" sz="1600" b="0" i="1" baseline="0" dirty="0">
              <a:latin typeface="Arial" charset="0"/>
            </a:endParaRPr>
          </a:p>
          <a:p>
            <a:r>
              <a:rPr lang="fr-FR" sz="1600" b="0" i="1" baseline="0" dirty="0">
                <a:latin typeface="Arial" charset="0"/>
              </a:rPr>
              <a:t>	</a:t>
            </a:r>
            <a:r>
              <a:rPr lang="fr-FR" sz="1600" b="0" i="1" baseline="0" dirty="0" smtClean="0">
                <a:latin typeface="Arial" charset="0"/>
              </a:rPr>
              <a:t>Propagation </a:t>
            </a:r>
            <a:r>
              <a:rPr lang="fr-FR" sz="1600" b="0" i="1" baseline="0" dirty="0">
                <a:latin typeface="Arial" charset="0"/>
              </a:rPr>
              <a:t>monomode</a:t>
            </a:r>
          </a:p>
          <a:p>
            <a:r>
              <a:rPr lang="fr-FR" sz="1800" b="0" baseline="0" dirty="0">
                <a:latin typeface="Arial" charset="0"/>
              </a:rPr>
              <a:t>      - </a:t>
            </a:r>
            <a:r>
              <a:rPr lang="fr-FR" sz="1800" b="0" baseline="0" dirty="0" smtClean="0">
                <a:latin typeface="Arial" charset="0"/>
              </a:rPr>
              <a:t>Dispersion chromatique</a:t>
            </a:r>
            <a:endParaRPr lang="fr-FR" sz="1800" b="0" baseline="0" dirty="0">
              <a:latin typeface="Arial" charset="0"/>
            </a:endParaRPr>
          </a:p>
          <a:p>
            <a:r>
              <a:rPr lang="fr-FR" sz="1800" b="0" baseline="0" dirty="0">
                <a:latin typeface="Arial" charset="0"/>
              </a:rPr>
              <a:t>      - Atténuation</a:t>
            </a:r>
          </a:p>
          <a:p>
            <a:pPr>
              <a:lnSpc>
                <a:spcPct val="60000"/>
              </a:lnSpc>
            </a:pPr>
            <a:endParaRPr lang="fr-FR" sz="2000" b="0" baseline="0" dirty="0">
              <a:latin typeface="Arial" charset="0"/>
            </a:endParaRPr>
          </a:p>
          <a:p>
            <a:pPr>
              <a:lnSpc>
                <a:spcPct val="150000"/>
              </a:lnSpc>
            </a:pPr>
            <a:r>
              <a:rPr lang="fr-FR" sz="1800" baseline="0" dirty="0">
                <a:latin typeface="Arial" charset="0"/>
              </a:rPr>
              <a:t>Composants optoélectroniques</a:t>
            </a:r>
          </a:p>
          <a:p>
            <a:r>
              <a:rPr lang="fr-FR" sz="1800" b="0" baseline="0" dirty="0">
                <a:latin typeface="Arial" charset="0"/>
              </a:rPr>
              <a:t>      - Rappel de physique électronique</a:t>
            </a:r>
          </a:p>
          <a:p>
            <a:r>
              <a:rPr lang="fr-FR" sz="1800" b="0" baseline="0" dirty="0">
                <a:latin typeface="Arial" charset="0"/>
              </a:rPr>
              <a:t>      - Structures de laser à </a:t>
            </a:r>
            <a:r>
              <a:rPr lang="fr-FR" sz="1800" b="0" baseline="0" dirty="0" smtClean="0">
                <a:latin typeface="Arial" charset="0"/>
              </a:rPr>
              <a:t>semi-conducteurs</a:t>
            </a:r>
            <a:endParaRPr lang="fr-FR" sz="1800" b="0" baseline="0" dirty="0">
              <a:latin typeface="Arial" charset="0"/>
            </a:endParaRPr>
          </a:p>
          <a:p>
            <a:r>
              <a:rPr lang="fr-FR" sz="1800" b="0" baseline="0" dirty="0">
                <a:latin typeface="Arial" charset="0"/>
              </a:rPr>
              <a:t>      - </a:t>
            </a:r>
            <a:r>
              <a:rPr lang="fr-FR" sz="1800" b="0" baseline="0" dirty="0" err="1" smtClean="0">
                <a:latin typeface="Arial" charset="0"/>
              </a:rPr>
              <a:t>Photodétecteur</a:t>
            </a:r>
            <a:endParaRPr lang="fr-FR" sz="1800" b="0" baseline="0" dirty="0">
              <a:latin typeface="Arial" charset="0"/>
            </a:endParaRPr>
          </a:p>
          <a:p>
            <a:pPr>
              <a:lnSpc>
                <a:spcPct val="80000"/>
              </a:lnSpc>
            </a:pPr>
            <a:endParaRPr lang="fr-FR" sz="1800" b="0" baseline="0" dirty="0">
              <a:latin typeface="Arial" charset="0"/>
            </a:endParaRPr>
          </a:p>
          <a:p>
            <a:pPr>
              <a:lnSpc>
                <a:spcPct val="150000"/>
              </a:lnSpc>
            </a:pPr>
            <a:r>
              <a:rPr lang="fr-FR" sz="1800" baseline="0" dirty="0">
                <a:latin typeface="Arial" charset="0"/>
              </a:rPr>
              <a:t>Amplification optique</a:t>
            </a:r>
          </a:p>
          <a:p>
            <a:endParaRPr lang="fr-FR" sz="1800" baseline="0" dirty="0">
              <a:latin typeface="Arial" charset="0"/>
            </a:endParaRPr>
          </a:p>
          <a:p>
            <a:pPr>
              <a:lnSpc>
                <a:spcPct val="150000"/>
              </a:lnSpc>
            </a:pPr>
            <a:r>
              <a:rPr lang="fr-FR" sz="1800" baseline="0" dirty="0">
                <a:latin typeface="Arial" charset="0"/>
              </a:rPr>
              <a:t>Limitations physiques et familles de systèmes</a:t>
            </a:r>
          </a:p>
          <a:p>
            <a:pPr>
              <a:lnSpc>
                <a:spcPct val="80000"/>
              </a:lnSpc>
            </a:pPr>
            <a:endParaRPr lang="fr-FR" sz="1800" baseline="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52450" y="2636838"/>
            <a:ext cx="8153400" cy="1905000"/>
          </a:xfrm>
        </p:spPr>
        <p:txBody>
          <a:bodyPr/>
          <a:lstStyle/>
          <a:p>
            <a:pPr eaLnBrk="1" hangingPunct="1"/>
            <a:r>
              <a:rPr lang="fr-FR" sz="3200" b="1" smtClean="0">
                <a:latin typeface="Arial" charset="0"/>
              </a:rPr>
              <a:t>Support de propagation</a:t>
            </a:r>
            <a:br>
              <a:rPr lang="fr-FR" sz="3200" b="1" smtClean="0">
                <a:latin typeface="Arial" charset="0"/>
              </a:rPr>
            </a:br>
            <a:r>
              <a:rPr lang="fr-FR" sz="3200" b="1" smtClean="0">
                <a:latin typeface="Arial" charset="0"/>
              </a:rPr>
              <a:t/>
            </a:r>
            <a:br>
              <a:rPr lang="fr-FR" sz="3200" b="1" smtClean="0">
                <a:latin typeface="Arial" charset="0"/>
              </a:rPr>
            </a:br>
            <a:r>
              <a:rPr lang="fr-FR" sz="3200" b="1" smtClean="0">
                <a:latin typeface="Arial" charset="0"/>
              </a:rPr>
              <a:t>fibre optique = guide d’onde diélectrique</a:t>
            </a:r>
            <a:endParaRPr lang="en-GB" sz="3200" b="1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/>
          <p:cNvGrpSpPr/>
          <p:nvPr/>
        </p:nvGrpSpPr>
        <p:grpSpPr>
          <a:xfrm>
            <a:off x="1475656" y="2636912"/>
            <a:ext cx="1800000" cy="1800000"/>
            <a:chOff x="711200" y="2425700"/>
            <a:chExt cx="2743200" cy="2743200"/>
          </a:xfrm>
        </p:grpSpPr>
        <p:sp>
          <p:nvSpPr>
            <p:cNvPr id="35848" name="Oval 9"/>
            <p:cNvSpPr>
              <a:spLocks noChangeArrowheads="1"/>
            </p:cNvSpPr>
            <p:nvPr/>
          </p:nvSpPr>
          <p:spPr bwMode="auto">
            <a:xfrm>
              <a:off x="711200" y="2425700"/>
              <a:ext cx="2743200" cy="2743200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849" name="Oval 10"/>
            <p:cNvSpPr>
              <a:spLocks noChangeArrowheads="1"/>
            </p:cNvSpPr>
            <p:nvPr/>
          </p:nvSpPr>
          <p:spPr bwMode="auto">
            <a:xfrm>
              <a:off x="939800" y="2654300"/>
              <a:ext cx="2286000" cy="22860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850" name="Oval 11" descr="25 %"/>
            <p:cNvSpPr>
              <a:spLocks noChangeArrowheads="1"/>
            </p:cNvSpPr>
            <p:nvPr/>
          </p:nvSpPr>
          <p:spPr bwMode="auto">
            <a:xfrm>
              <a:off x="1320800" y="3016250"/>
              <a:ext cx="1524000" cy="1562100"/>
            </a:xfrm>
            <a:prstGeom prst="ellipse">
              <a:avLst/>
            </a:prstGeom>
            <a:pattFill prst="pct25">
              <a:fgClr>
                <a:srgbClr val="CC00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851" name="Oval 12"/>
            <p:cNvSpPr>
              <a:spLocks noChangeArrowheads="1"/>
            </p:cNvSpPr>
            <p:nvPr/>
          </p:nvSpPr>
          <p:spPr bwMode="auto">
            <a:xfrm>
              <a:off x="1892300" y="3606800"/>
              <a:ext cx="381000" cy="381000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854" name="Line 15"/>
            <p:cNvSpPr>
              <a:spLocks noChangeShapeType="1"/>
            </p:cNvSpPr>
            <p:nvPr/>
          </p:nvSpPr>
          <p:spPr bwMode="auto">
            <a:xfrm flipV="1">
              <a:off x="2028082" y="2645180"/>
              <a:ext cx="1271976" cy="12071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859" name="Line 20"/>
            <p:cNvSpPr>
              <a:spLocks noChangeShapeType="1"/>
            </p:cNvSpPr>
            <p:nvPr/>
          </p:nvSpPr>
          <p:spPr bwMode="auto">
            <a:xfrm>
              <a:off x="863600" y="2565400"/>
              <a:ext cx="2286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715962" y="228600"/>
            <a:ext cx="3963888" cy="609600"/>
          </a:xfrm>
        </p:spPr>
        <p:txBody>
          <a:bodyPr/>
          <a:lstStyle/>
          <a:p>
            <a:pPr eaLnBrk="1" hangingPunct="1"/>
            <a:r>
              <a:rPr lang="fr-FR" sz="2400" b="1" dirty="0" smtClean="0">
                <a:latin typeface="Arial" charset="0"/>
              </a:rPr>
              <a:t>Fibres optiques</a:t>
            </a:r>
            <a:br>
              <a:rPr lang="fr-FR" sz="2400" b="1" dirty="0" smtClean="0">
                <a:latin typeface="Arial" charset="0"/>
              </a:rPr>
            </a:br>
            <a:r>
              <a:rPr lang="fr-FR" sz="2000" i="1" dirty="0" smtClean="0">
                <a:latin typeface="Arial" charset="0"/>
              </a:rPr>
              <a:t>(Rappel TP Systèmes optiques)</a:t>
            </a:r>
            <a:endParaRPr lang="en-GB" sz="2000" i="1" dirty="0" smtClean="0">
              <a:latin typeface="Arial" charset="0"/>
            </a:endParaRP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1043608" y="1145928"/>
            <a:ext cx="26597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 baseline="0" dirty="0">
                <a:latin typeface="Arial" charset="0"/>
              </a:rPr>
              <a:t>Structure géométrique</a:t>
            </a:r>
            <a:endParaRPr lang="en-GB" sz="1800" baseline="0" dirty="0">
              <a:latin typeface="Arial" charset="0"/>
            </a:endParaRPr>
          </a:p>
        </p:txBody>
      </p:sp>
      <p:pic>
        <p:nvPicPr>
          <p:cNvPr id="35844" name="Picture 4" descr="MCV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2537" y="1920168"/>
            <a:ext cx="3328612" cy="1401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 descr="Tir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4065" y="3900993"/>
            <a:ext cx="1964372" cy="2562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Text Box 7"/>
          <p:cNvSpPr txBox="1">
            <a:spLocks noChangeArrowheads="1"/>
          </p:cNvSpPr>
          <p:nvPr/>
        </p:nvSpPr>
        <p:spPr bwMode="auto">
          <a:xfrm>
            <a:off x="542995" y="4753304"/>
            <a:ext cx="467707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fr-FR" sz="1400" b="0" baseline="0" dirty="0" smtClean="0">
                <a:latin typeface="Arial" charset="0"/>
              </a:rPr>
              <a:t> Modification de l’indice optique par ajout de dopants (Ge, Al, F, …)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fr-FR" sz="1400" b="0" baseline="0" dirty="0" smtClean="0">
                <a:latin typeface="Arial" charset="0"/>
              </a:rPr>
              <a:t> Diamètre de gain optique normalisée à 125µm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fr-FR" sz="1400" b="0" baseline="0" dirty="0" smtClean="0">
                <a:latin typeface="Arial" charset="0"/>
              </a:rPr>
              <a:t> Accroissement de la rigidité mécanique par ajout d’une gaine en polymère</a:t>
            </a:r>
            <a:endParaRPr lang="en-GB" sz="1400" b="0" baseline="0" dirty="0">
              <a:latin typeface="Arial" charset="0"/>
            </a:endParaRPr>
          </a:p>
        </p:txBody>
      </p:sp>
      <p:sp>
        <p:nvSpPr>
          <p:cNvPr id="35847" name="Text Box 8"/>
          <p:cNvSpPr txBox="1">
            <a:spLocks noChangeArrowheads="1"/>
          </p:cNvSpPr>
          <p:nvPr/>
        </p:nvSpPr>
        <p:spPr bwMode="auto">
          <a:xfrm>
            <a:off x="4864100" y="3546784"/>
            <a:ext cx="37625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 b="0" baseline="0" dirty="0">
                <a:latin typeface="Arial" charset="0"/>
              </a:rPr>
              <a:t>Phase 2 : </a:t>
            </a:r>
            <a:r>
              <a:rPr lang="fr-FR" sz="1800" b="0" baseline="0" dirty="0" smtClean="0">
                <a:latin typeface="Arial" charset="0"/>
              </a:rPr>
              <a:t>tirage (tour de 10 à 20m)</a:t>
            </a:r>
            <a:endParaRPr lang="en-GB" sz="1800" b="0" baseline="0" dirty="0">
              <a:latin typeface="Arial" charset="0"/>
            </a:endParaRPr>
          </a:p>
        </p:txBody>
      </p:sp>
      <p:sp>
        <p:nvSpPr>
          <p:cNvPr id="35852" name="Text Box 13"/>
          <p:cNvSpPr txBox="1">
            <a:spLocks noChangeArrowheads="1"/>
          </p:cNvSpPr>
          <p:nvPr/>
        </p:nvSpPr>
        <p:spPr bwMode="auto">
          <a:xfrm>
            <a:off x="2987824" y="2444416"/>
            <a:ext cx="13404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0" baseline="0" dirty="0">
                <a:latin typeface="Arial" charset="0"/>
              </a:rPr>
              <a:t>Cœur en silice</a:t>
            </a:r>
            <a:endParaRPr lang="en-GB" sz="1400" b="0" baseline="0" dirty="0">
              <a:latin typeface="Arial" charset="0"/>
            </a:endParaRPr>
          </a:p>
        </p:txBody>
      </p:sp>
      <p:sp>
        <p:nvSpPr>
          <p:cNvPr id="35853" name="Text Box 14"/>
          <p:cNvSpPr txBox="1">
            <a:spLocks noChangeArrowheads="1"/>
          </p:cNvSpPr>
          <p:nvPr/>
        </p:nvSpPr>
        <p:spPr bwMode="auto">
          <a:xfrm>
            <a:off x="2493522" y="1828424"/>
            <a:ext cx="181652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400" b="0" baseline="0" dirty="0">
                <a:latin typeface="Arial" charset="0"/>
              </a:rPr>
              <a:t>Gaine en silice </a:t>
            </a:r>
            <a:r>
              <a:rPr lang="fr-FR" sz="1400" b="0" baseline="0" dirty="0" smtClean="0">
                <a:latin typeface="Arial" charset="0"/>
              </a:rPr>
              <a:t>pure </a:t>
            </a:r>
          </a:p>
          <a:p>
            <a:pPr algn="ctr"/>
            <a:r>
              <a:rPr lang="fr-FR" sz="1400" b="0" baseline="0" dirty="0" smtClean="0">
                <a:latin typeface="Arial" charset="0"/>
              </a:rPr>
              <a:t>(</a:t>
            </a:r>
            <a:r>
              <a:rPr lang="fr-FR" sz="1400" b="0" baseline="0" dirty="0" smtClean="0">
                <a:latin typeface="Symbol" pitchFamily="18" charset="2"/>
              </a:rPr>
              <a:t>f </a:t>
            </a:r>
            <a:r>
              <a:rPr lang="fr-FR" sz="1400" b="0" baseline="0" dirty="0" smtClean="0">
                <a:latin typeface="Arial" charset="0"/>
              </a:rPr>
              <a:t>= 125µm)</a:t>
            </a:r>
            <a:endParaRPr lang="en-GB" sz="1400" b="0" baseline="0" dirty="0">
              <a:latin typeface="Arial" charset="0"/>
            </a:endParaRPr>
          </a:p>
        </p:txBody>
      </p:sp>
      <p:sp>
        <p:nvSpPr>
          <p:cNvPr id="35856" name="Text Box 17"/>
          <p:cNvSpPr txBox="1">
            <a:spLocks noChangeArrowheads="1"/>
          </p:cNvSpPr>
          <p:nvPr/>
        </p:nvSpPr>
        <p:spPr bwMode="auto">
          <a:xfrm>
            <a:off x="782871" y="1822216"/>
            <a:ext cx="169629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400" b="0" baseline="0" dirty="0">
                <a:latin typeface="Arial" charset="0"/>
              </a:rPr>
              <a:t>Gaine en </a:t>
            </a:r>
            <a:r>
              <a:rPr lang="fr-FR" sz="1400" b="0" baseline="0" dirty="0" smtClean="0">
                <a:latin typeface="Arial" charset="0"/>
              </a:rPr>
              <a:t>polymère</a:t>
            </a:r>
          </a:p>
          <a:p>
            <a:pPr algn="ctr"/>
            <a:r>
              <a:rPr lang="fr-FR" sz="1400" b="0" baseline="0" dirty="0" smtClean="0">
                <a:latin typeface="Arial" charset="0"/>
              </a:rPr>
              <a:t>(</a:t>
            </a:r>
            <a:r>
              <a:rPr lang="fr-FR" sz="1400" b="0" baseline="0" dirty="0" smtClean="0">
                <a:latin typeface="Symbol" pitchFamily="18" charset="2"/>
              </a:rPr>
              <a:t>f </a:t>
            </a:r>
            <a:r>
              <a:rPr lang="fr-FR" sz="1400" b="0" baseline="0" dirty="0" smtClean="0">
                <a:latin typeface="Arial" charset="0"/>
              </a:rPr>
              <a:t>= 250µm)</a:t>
            </a:r>
          </a:p>
          <a:p>
            <a:pPr algn="ctr"/>
            <a:endParaRPr lang="en-GB" sz="1400" b="0" baseline="0" dirty="0">
              <a:latin typeface="Arial" charset="0"/>
            </a:endParaRPr>
          </a:p>
        </p:txBody>
      </p:sp>
      <p:sp>
        <p:nvSpPr>
          <p:cNvPr id="35857" name="Text Box 18"/>
          <p:cNvSpPr txBox="1">
            <a:spLocks noChangeArrowheads="1"/>
          </p:cNvSpPr>
          <p:nvPr/>
        </p:nvSpPr>
        <p:spPr bwMode="auto">
          <a:xfrm>
            <a:off x="849688" y="2502776"/>
            <a:ext cx="6617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0" baseline="0" dirty="0" err="1">
                <a:latin typeface="Arial" charset="0"/>
              </a:rPr>
              <a:t>Teflon</a:t>
            </a:r>
            <a:endParaRPr lang="en-GB" sz="1400" b="0" baseline="0" dirty="0">
              <a:latin typeface="Arial" charset="0"/>
            </a:endParaRPr>
          </a:p>
        </p:txBody>
      </p:sp>
      <p:sp>
        <p:nvSpPr>
          <p:cNvPr id="35858" name="Line 19"/>
          <p:cNvSpPr>
            <a:spLocks noChangeShapeType="1"/>
          </p:cNvSpPr>
          <p:nvPr/>
        </p:nvSpPr>
        <p:spPr bwMode="auto">
          <a:xfrm>
            <a:off x="1721136" y="2427792"/>
            <a:ext cx="304800" cy="72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5855" name="Line 16"/>
          <p:cNvSpPr>
            <a:spLocks noChangeShapeType="1"/>
          </p:cNvSpPr>
          <p:nvPr/>
        </p:nvSpPr>
        <p:spPr bwMode="auto">
          <a:xfrm flipV="1">
            <a:off x="2483768" y="2420888"/>
            <a:ext cx="432048" cy="7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5883538" y="1134552"/>
            <a:ext cx="14285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 baseline="0" dirty="0" smtClean="0">
                <a:latin typeface="Arial" charset="0"/>
              </a:rPr>
              <a:t>Fabrication</a:t>
            </a:r>
            <a:endParaRPr lang="en-GB" sz="1800" baseline="0" dirty="0">
              <a:latin typeface="Arial" charset="0"/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4833629" y="1595017"/>
            <a:ext cx="3943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 b="0" baseline="0" dirty="0">
                <a:latin typeface="Arial" charset="0"/>
              </a:rPr>
              <a:t>Phase 1 : élaboration d’une préforme</a:t>
            </a:r>
            <a:endParaRPr lang="en-GB" sz="1800" b="0" baseline="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4161</TotalTime>
  <Words>1888</Words>
  <Application>Microsoft Office PowerPoint</Application>
  <PresentationFormat>Affichage à l'écran (4:3)</PresentationFormat>
  <Paragraphs>529</Paragraphs>
  <Slides>37</Slides>
  <Notes>2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4</vt:i4>
      </vt:variant>
      <vt:variant>
        <vt:lpstr>Titres des diapositives</vt:lpstr>
      </vt:variant>
      <vt:variant>
        <vt:i4>37</vt:i4>
      </vt:variant>
    </vt:vector>
  </HeadingPairs>
  <TitlesOfParts>
    <vt:vector size="42" baseType="lpstr">
      <vt:lpstr>Modèle par défaut</vt:lpstr>
      <vt:lpstr>Clip</vt:lpstr>
      <vt:lpstr>Graph</vt:lpstr>
      <vt:lpstr>Equation</vt:lpstr>
      <vt:lpstr>Équation</vt:lpstr>
      <vt:lpstr>Diapositive 1</vt:lpstr>
      <vt:lpstr>Principes généraux</vt:lpstr>
      <vt:lpstr>Principes généraux</vt:lpstr>
      <vt:lpstr>Principe d’une transmission optique</vt:lpstr>
      <vt:lpstr>Liaisons optiques longue distance</vt:lpstr>
      <vt:lpstr>Diapositive 6</vt:lpstr>
      <vt:lpstr>Plan</vt:lpstr>
      <vt:lpstr>Support de propagation  fibre optique = guide d’onde diélectrique</vt:lpstr>
      <vt:lpstr>Fibres optiques (Rappel TP Systèmes optiques)</vt:lpstr>
      <vt:lpstr>Atténuation dans les fibres optiques</vt:lpstr>
      <vt:lpstr>Fibres multimodes</vt:lpstr>
      <vt:lpstr>Propagation guidée : Approche électromagnétique</vt:lpstr>
      <vt:lpstr>Limitation des puissances optiques transmises</vt:lpstr>
      <vt:lpstr>Fibres monomodes : dispersion chromatique</vt:lpstr>
      <vt:lpstr>Composants optiques d’extrémités  Lasers à semi-conducteurs  &amp; photodetecteurs </vt:lpstr>
      <vt:lpstr>Transitions induites : absorption et émission  (Rappel  Cours COM101)</vt:lpstr>
      <vt:lpstr>Conditions d’un régime laser (Rappel  COM101 TD2) </vt:lpstr>
      <vt:lpstr>Laser à semi-conducteurs (1)</vt:lpstr>
      <vt:lpstr>Laser à semi-conducteurs (2)</vt:lpstr>
      <vt:lpstr>Diapositive 20</vt:lpstr>
      <vt:lpstr>2 familles de diodes laser</vt:lpstr>
      <vt:lpstr>Modulation du champ optique</vt:lpstr>
      <vt:lpstr>Photodiode</vt:lpstr>
      <vt:lpstr>Puissance minimum détectable</vt:lpstr>
      <vt:lpstr>Diapositive 25</vt:lpstr>
      <vt:lpstr>Pré-amplification optique : Amélioration de la sensibilité du récepteur </vt:lpstr>
      <vt:lpstr>Systèmes optiques amplifiés (1) </vt:lpstr>
      <vt:lpstr>Amplificateur à fibre dopée Erbium</vt:lpstr>
      <vt:lpstr>Systèmes WDM</vt:lpstr>
      <vt:lpstr>Diapositive 30</vt:lpstr>
      <vt:lpstr>Familles de systèmes</vt:lpstr>
      <vt:lpstr>Dispersion : limitation du produit débit*distance</vt:lpstr>
      <vt:lpstr>Familles de systèmes </vt:lpstr>
      <vt:lpstr>Minimisation de la dispersion chromatique</vt:lpstr>
      <vt:lpstr>Aujourd’hui : Systèmes WDM à gestion de dispersion</vt:lpstr>
      <vt:lpstr>Exemple : Réseaux optiques trans-océaniques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Yves Jaouen</dc:creator>
  <cp:lastModifiedBy>gabet</cp:lastModifiedBy>
  <cp:revision>409</cp:revision>
  <dcterms:created xsi:type="dcterms:W3CDTF">2004-09-23T19:28:11Z</dcterms:created>
  <dcterms:modified xsi:type="dcterms:W3CDTF">2015-09-14T12:17:42Z</dcterms:modified>
</cp:coreProperties>
</file>